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69" r:id="rId2"/>
    <p:sldId id="268" r:id="rId3"/>
    <p:sldId id="257" r:id="rId4"/>
    <p:sldId id="258" r:id="rId5"/>
    <p:sldId id="270" r:id="rId6"/>
    <p:sldId id="271" r:id="rId7"/>
    <p:sldId id="259" r:id="rId8"/>
    <p:sldId id="260" r:id="rId9"/>
    <p:sldId id="261" r:id="rId10"/>
    <p:sldId id="262" r:id="rId11"/>
    <p:sldId id="264" r:id="rId12"/>
    <p:sldId id="265" r:id="rId13"/>
    <p:sldId id="266" r:id="rId14"/>
    <p:sldId id="267" r:id="rId15"/>
  </p:sldIdLst>
  <p:sldSz cx="31089600" cy="20116800"/>
  <p:notesSz cx="6858000" cy="9144000"/>
  <p:defaultTextStyle>
    <a:defPPr>
      <a:defRPr lang="en-US"/>
    </a:defPPr>
    <a:lvl1pPr marL="0" algn="l" defTabSz="2926080" rtl="0" eaLnBrk="1" latinLnBrk="0" hangingPunct="1">
      <a:defRPr sz="5800" kern="1200">
        <a:solidFill>
          <a:schemeClr val="tx1"/>
        </a:solidFill>
        <a:latin typeface="+mn-lt"/>
        <a:ea typeface="+mn-ea"/>
        <a:cs typeface="+mn-cs"/>
      </a:defRPr>
    </a:lvl1pPr>
    <a:lvl2pPr marL="1463040" algn="l" defTabSz="2926080" rtl="0" eaLnBrk="1" latinLnBrk="0" hangingPunct="1">
      <a:defRPr sz="5800" kern="1200">
        <a:solidFill>
          <a:schemeClr val="tx1"/>
        </a:solidFill>
        <a:latin typeface="+mn-lt"/>
        <a:ea typeface="+mn-ea"/>
        <a:cs typeface="+mn-cs"/>
      </a:defRPr>
    </a:lvl2pPr>
    <a:lvl3pPr marL="2926080" algn="l" defTabSz="2926080" rtl="0" eaLnBrk="1" latinLnBrk="0" hangingPunct="1">
      <a:defRPr sz="5800" kern="1200">
        <a:solidFill>
          <a:schemeClr val="tx1"/>
        </a:solidFill>
        <a:latin typeface="+mn-lt"/>
        <a:ea typeface="+mn-ea"/>
        <a:cs typeface="+mn-cs"/>
      </a:defRPr>
    </a:lvl3pPr>
    <a:lvl4pPr marL="4389120" algn="l" defTabSz="2926080" rtl="0" eaLnBrk="1" latinLnBrk="0" hangingPunct="1">
      <a:defRPr sz="5800" kern="1200">
        <a:solidFill>
          <a:schemeClr val="tx1"/>
        </a:solidFill>
        <a:latin typeface="+mn-lt"/>
        <a:ea typeface="+mn-ea"/>
        <a:cs typeface="+mn-cs"/>
      </a:defRPr>
    </a:lvl4pPr>
    <a:lvl5pPr marL="5852160" algn="l" defTabSz="2926080" rtl="0" eaLnBrk="1" latinLnBrk="0" hangingPunct="1">
      <a:defRPr sz="5800" kern="1200">
        <a:solidFill>
          <a:schemeClr val="tx1"/>
        </a:solidFill>
        <a:latin typeface="+mn-lt"/>
        <a:ea typeface="+mn-ea"/>
        <a:cs typeface="+mn-cs"/>
      </a:defRPr>
    </a:lvl5pPr>
    <a:lvl6pPr marL="7315200" algn="l" defTabSz="2926080" rtl="0" eaLnBrk="1" latinLnBrk="0" hangingPunct="1">
      <a:defRPr sz="5800" kern="1200">
        <a:solidFill>
          <a:schemeClr val="tx1"/>
        </a:solidFill>
        <a:latin typeface="+mn-lt"/>
        <a:ea typeface="+mn-ea"/>
        <a:cs typeface="+mn-cs"/>
      </a:defRPr>
    </a:lvl6pPr>
    <a:lvl7pPr marL="8778240" algn="l" defTabSz="2926080" rtl="0" eaLnBrk="1" latinLnBrk="0" hangingPunct="1">
      <a:defRPr sz="5800" kern="1200">
        <a:solidFill>
          <a:schemeClr val="tx1"/>
        </a:solidFill>
        <a:latin typeface="+mn-lt"/>
        <a:ea typeface="+mn-ea"/>
        <a:cs typeface="+mn-cs"/>
      </a:defRPr>
    </a:lvl7pPr>
    <a:lvl8pPr marL="10241280" algn="l" defTabSz="2926080" rtl="0" eaLnBrk="1" latinLnBrk="0" hangingPunct="1">
      <a:defRPr sz="5800" kern="1200">
        <a:solidFill>
          <a:schemeClr val="tx1"/>
        </a:solidFill>
        <a:latin typeface="+mn-lt"/>
        <a:ea typeface="+mn-ea"/>
        <a:cs typeface="+mn-cs"/>
      </a:defRPr>
    </a:lvl8pPr>
    <a:lvl9pPr marL="11704320" algn="l" defTabSz="2926080" rtl="0" eaLnBrk="1" latinLnBrk="0" hangingPunct="1">
      <a:defRPr sz="5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336">
          <p15:clr>
            <a:srgbClr val="A4A3A4"/>
          </p15:clr>
        </p15:guide>
        <p15:guide id="2" pos="979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3300"/>
    <a:srgbClr val="E0CC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74F738B-4F19-482C-9BB2-9570D976FC73}" v="103" dt="2022-03-15T03:03:37.031"/>
    <p1510:client id="{DB42CF20-6D0F-4BEF-9EA4-3C34B81296E9}" v="9" dt="2022-03-15T15:51:59.9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86426" autoAdjust="0"/>
  </p:normalViewPr>
  <p:slideViewPr>
    <p:cSldViewPr snapToGrid="0" snapToObjects="1">
      <p:cViewPr varScale="1">
        <p:scale>
          <a:sx n="20" d="100"/>
          <a:sy n="20" d="100"/>
        </p:scale>
        <p:origin x="1304" y="48"/>
      </p:cViewPr>
      <p:guideLst>
        <p:guide orient="horz" pos="6336"/>
        <p:guide pos="9792"/>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kar, Titli (NIH/NCI) [C]" userId="2e31b4fb-2c54-4995-be48-173a24bc5b84" providerId="ADAL" clId="{DB42CF20-6D0F-4BEF-9EA4-3C34B81296E9}"/>
    <pc:docChg chg="undo custSel addSld modSld">
      <pc:chgData name="Sarkar, Titli (NIH/NCI) [C]" userId="2e31b4fb-2c54-4995-be48-173a24bc5b84" providerId="ADAL" clId="{DB42CF20-6D0F-4BEF-9EA4-3C34B81296E9}" dt="2022-03-15T16:01:59.986" v="783" actId="113"/>
      <pc:docMkLst>
        <pc:docMk/>
      </pc:docMkLst>
      <pc:sldChg chg="modSp new mod">
        <pc:chgData name="Sarkar, Titli (NIH/NCI) [C]" userId="2e31b4fb-2c54-4995-be48-173a24bc5b84" providerId="ADAL" clId="{DB42CF20-6D0F-4BEF-9EA4-3C34B81296E9}" dt="2022-03-15T16:01:59.986" v="783" actId="113"/>
        <pc:sldMkLst>
          <pc:docMk/>
          <pc:sldMk cId="3326466150" sldId="270"/>
        </pc:sldMkLst>
        <pc:spChg chg="mod">
          <ac:chgData name="Sarkar, Titli (NIH/NCI) [C]" userId="2e31b4fb-2c54-4995-be48-173a24bc5b84" providerId="ADAL" clId="{DB42CF20-6D0F-4BEF-9EA4-3C34B81296E9}" dt="2022-03-15T15:41:36.378" v="37" actId="20577"/>
          <ac:spMkLst>
            <pc:docMk/>
            <pc:sldMk cId="3326466150" sldId="270"/>
            <ac:spMk id="2" creationId="{52D3BB6B-B13D-4E9C-B23F-4A91B11069FD}"/>
          </ac:spMkLst>
        </pc:spChg>
        <pc:spChg chg="mod">
          <ac:chgData name="Sarkar, Titli (NIH/NCI) [C]" userId="2e31b4fb-2c54-4995-be48-173a24bc5b84" providerId="ADAL" clId="{DB42CF20-6D0F-4BEF-9EA4-3C34B81296E9}" dt="2022-03-15T16:01:59.986" v="783" actId="113"/>
          <ac:spMkLst>
            <pc:docMk/>
            <pc:sldMk cId="3326466150" sldId="270"/>
            <ac:spMk id="3" creationId="{03415F33-EB9C-44DC-808A-65D1BE879B11}"/>
          </ac:spMkLst>
        </pc:spChg>
      </pc:sldChg>
      <pc:sldChg chg="addSp delSp modSp add mod">
        <pc:chgData name="Sarkar, Titli (NIH/NCI) [C]" userId="2e31b4fb-2c54-4995-be48-173a24bc5b84" providerId="ADAL" clId="{DB42CF20-6D0F-4BEF-9EA4-3C34B81296E9}" dt="2022-03-15T16:01:08.039" v="770" actId="20577"/>
        <pc:sldMkLst>
          <pc:docMk/>
          <pc:sldMk cId="193375565" sldId="271"/>
        </pc:sldMkLst>
        <pc:spChg chg="mod">
          <ac:chgData name="Sarkar, Titli (NIH/NCI) [C]" userId="2e31b4fb-2c54-4995-be48-173a24bc5b84" providerId="ADAL" clId="{DB42CF20-6D0F-4BEF-9EA4-3C34B81296E9}" dt="2022-03-15T16:01:08.039" v="770" actId="20577"/>
          <ac:spMkLst>
            <pc:docMk/>
            <pc:sldMk cId="193375565" sldId="271"/>
            <ac:spMk id="3" creationId="{03415F33-EB9C-44DC-808A-65D1BE879B11}"/>
          </ac:spMkLst>
        </pc:spChg>
        <pc:graphicFrameChg chg="add del mod">
          <ac:chgData name="Sarkar, Titli (NIH/NCI) [C]" userId="2e31b4fb-2c54-4995-be48-173a24bc5b84" providerId="ADAL" clId="{DB42CF20-6D0F-4BEF-9EA4-3C34B81296E9}" dt="2022-03-15T15:51:06.215" v="449"/>
          <ac:graphicFrameMkLst>
            <pc:docMk/>
            <pc:sldMk cId="193375565" sldId="271"/>
            <ac:graphicFrameMk id="4" creationId="{F4867ACB-14A5-44C0-A8B7-7CAC8D7D1308}"/>
          </ac:graphicFrameMkLst>
        </pc:graphicFrameChg>
        <pc:graphicFrameChg chg="add del mod">
          <ac:chgData name="Sarkar, Titli (NIH/NCI) [C]" userId="2e31b4fb-2c54-4995-be48-173a24bc5b84" providerId="ADAL" clId="{DB42CF20-6D0F-4BEF-9EA4-3C34B81296E9}" dt="2022-03-15T15:51:59.987" v="492"/>
          <ac:graphicFrameMkLst>
            <pc:docMk/>
            <pc:sldMk cId="193375565" sldId="271"/>
            <ac:graphicFrameMk id="5" creationId="{616277B8-1B96-4152-B258-12679829FEB4}"/>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B85823-A3FC-0646-8904-AB9015F67A49}" type="doc">
      <dgm:prSet loTypeId="urn:microsoft.com/office/officeart/2005/8/layout/hChevron3" loCatId="" qsTypeId="urn:microsoft.com/office/officeart/2005/8/quickstyle/simple1" qsCatId="simple" csTypeId="urn:microsoft.com/office/officeart/2005/8/colors/accent3_3" csCatId="accent3" phldr="1"/>
      <dgm:spPr/>
    </dgm:pt>
    <dgm:pt modelId="{03CEAD0E-54CF-C74A-80E6-FE5B08891538}">
      <dgm:prSet phldrT="[Text]"/>
      <dgm:spPr>
        <a:xfrm>
          <a:off x="1394" y="119188"/>
          <a:ext cx="2719783" cy="1087913"/>
        </a:xfrm>
        <a:prstGeom prst="homePlate">
          <a:avLst/>
        </a:prstGeom>
        <a:solidFill>
          <a:srgbClr val="6C4990"/>
        </a:solidFill>
        <a:ln w="12700" cap="flat" cmpd="sng" algn="ctr">
          <a:solidFill>
            <a:srgbClr val="FFFFFF">
              <a:hueOff val="0"/>
              <a:satOff val="0"/>
              <a:lumOff val="0"/>
              <a:alphaOff val="0"/>
            </a:srgbClr>
          </a:solidFill>
          <a:prstDash val="solid"/>
          <a:miter lim="800000"/>
        </a:ln>
        <a:effectLst/>
      </dgm:spPr>
      <dgm:t>
        <a:bodyPr/>
        <a:lstStyle/>
        <a:p>
          <a:pPr>
            <a:buNone/>
          </a:pPr>
          <a:r>
            <a:rPr lang="en-US" b="1">
              <a:solidFill>
                <a:srgbClr val="FFFFFF"/>
              </a:solidFill>
              <a:latin typeface="Arial" panose="020B0604020202020204"/>
              <a:ea typeface="+mn-ea"/>
              <a:cs typeface="+mn-cs"/>
            </a:rPr>
            <a:t>Data Ingestion + Curation</a:t>
          </a:r>
          <a:endParaRPr lang="en-US" b="1" dirty="0">
            <a:solidFill>
              <a:srgbClr val="FFFFFF"/>
            </a:solidFill>
            <a:latin typeface="Arial" panose="020B0604020202020204"/>
            <a:ea typeface="+mn-ea"/>
            <a:cs typeface="+mn-cs"/>
          </a:endParaRPr>
        </a:p>
      </dgm:t>
    </dgm:pt>
    <dgm:pt modelId="{EABCFB7C-67AB-8447-A883-4E0FD6BBADBC}" type="parTrans" cxnId="{0CA331ED-B426-9F44-8064-6464C88F9F35}">
      <dgm:prSet/>
      <dgm:spPr/>
      <dgm:t>
        <a:bodyPr/>
        <a:lstStyle/>
        <a:p>
          <a:endParaRPr lang="en-US" b="1">
            <a:solidFill>
              <a:schemeClr val="tx1"/>
            </a:solidFill>
          </a:endParaRPr>
        </a:p>
      </dgm:t>
    </dgm:pt>
    <dgm:pt modelId="{0D12A7A1-F85B-8040-B6B9-996C41588088}" type="sibTrans" cxnId="{0CA331ED-B426-9F44-8064-6464C88F9F35}">
      <dgm:prSet/>
      <dgm:spPr/>
      <dgm:t>
        <a:bodyPr/>
        <a:lstStyle/>
        <a:p>
          <a:endParaRPr lang="en-US" b="1">
            <a:solidFill>
              <a:schemeClr val="tx1"/>
            </a:solidFill>
          </a:endParaRPr>
        </a:p>
      </dgm:t>
    </dgm:pt>
    <dgm:pt modelId="{9B3F89F3-842F-254F-B1D5-A7A3F716FB53}">
      <dgm:prSet/>
      <dgm:spPr>
        <a:xfrm>
          <a:off x="4353048" y="119188"/>
          <a:ext cx="2719783" cy="1087913"/>
        </a:xfrm>
        <a:prstGeom prst="chevron">
          <a:avLst/>
        </a:prstGeom>
        <a:solidFill>
          <a:srgbClr val="BD206B"/>
        </a:solidFill>
        <a:ln w="12700" cap="flat" cmpd="sng" algn="ctr">
          <a:solidFill>
            <a:srgbClr val="FFFFFF">
              <a:hueOff val="0"/>
              <a:satOff val="0"/>
              <a:lumOff val="0"/>
              <a:alphaOff val="0"/>
            </a:srgbClr>
          </a:solidFill>
          <a:prstDash val="solid"/>
          <a:miter lim="800000"/>
        </a:ln>
        <a:effectLst/>
      </dgm:spPr>
      <dgm:t>
        <a:bodyPr/>
        <a:lstStyle/>
        <a:p>
          <a:pPr>
            <a:buNone/>
          </a:pPr>
          <a:r>
            <a:rPr lang="en-US" b="1">
              <a:solidFill>
                <a:srgbClr val="FFFFFF"/>
              </a:solidFill>
              <a:latin typeface="Arial" panose="020B0604020202020204"/>
              <a:ea typeface="+mn-ea"/>
              <a:cs typeface="+mn-cs"/>
            </a:rPr>
            <a:t>Model Training + Tuning</a:t>
          </a:r>
          <a:endParaRPr lang="en-US" b="1" dirty="0">
            <a:solidFill>
              <a:srgbClr val="FFFFFF"/>
            </a:solidFill>
            <a:latin typeface="Arial" panose="020B0604020202020204"/>
            <a:ea typeface="+mn-ea"/>
            <a:cs typeface="+mn-cs"/>
          </a:endParaRPr>
        </a:p>
      </dgm:t>
    </dgm:pt>
    <dgm:pt modelId="{394ED10C-61EC-844F-B343-B426024A1918}" type="parTrans" cxnId="{375C2B96-5EEB-4042-8F70-B2E3308528C5}">
      <dgm:prSet/>
      <dgm:spPr/>
      <dgm:t>
        <a:bodyPr/>
        <a:lstStyle/>
        <a:p>
          <a:endParaRPr lang="en-US" b="1">
            <a:solidFill>
              <a:schemeClr val="tx1"/>
            </a:solidFill>
          </a:endParaRPr>
        </a:p>
      </dgm:t>
    </dgm:pt>
    <dgm:pt modelId="{CA59CEF4-1835-9243-9CE8-0ECAEE5EFDD3}" type="sibTrans" cxnId="{375C2B96-5EEB-4042-8F70-B2E3308528C5}">
      <dgm:prSet/>
      <dgm:spPr/>
      <dgm:t>
        <a:bodyPr/>
        <a:lstStyle/>
        <a:p>
          <a:endParaRPr lang="en-US" b="1">
            <a:solidFill>
              <a:schemeClr val="tx1"/>
            </a:solidFill>
          </a:endParaRPr>
        </a:p>
      </dgm:t>
    </dgm:pt>
    <dgm:pt modelId="{7181A385-8C0D-5041-B8F4-BC70C052DE1F}">
      <dgm:prSet phldrT="[Text]"/>
      <dgm:spPr>
        <a:xfrm>
          <a:off x="2177221" y="119188"/>
          <a:ext cx="2719783" cy="1087913"/>
        </a:xfrm>
        <a:prstGeom prst="chevron">
          <a:avLst/>
        </a:prstGeom>
        <a:solidFill>
          <a:srgbClr val="BD206B"/>
        </a:solidFill>
        <a:ln w="12700" cap="flat" cmpd="sng" algn="ctr">
          <a:solidFill>
            <a:srgbClr val="FFFFFF">
              <a:hueOff val="0"/>
              <a:satOff val="0"/>
              <a:lumOff val="0"/>
              <a:alphaOff val="0"/>
            </a:srgbClr>
          </a:solidFill>
          <a:prstDash val="solid"/>
          <a:miter lim="800000"/>
        </a:ln>
        <a:effectLst/>
      </dgm:spPr>
      <dgm:t>
        <a:bodyPr/>
        <a:lstStyle/>
        <a:p>
          <a:pPr>
            <a:buNone/>
          </a:pPr>
          <a:r>
            <a:rPr lang="en-US" b="1">
              <a:solidFill>
                <a:srgbClr val="FFFFFF"/>
              </a:solidFill>
              <a:latin typeface="Arial" panose="020B0604020202020204"/>
              <a:ea typeface="+mn-ea"/>
              <a:cs typeface="+mn-cs"/>
            </a:rPr>
            <a:t>Featurization</a:t>
          </a:r>
          <a:endParaRPr lang="en-US" b="1" dirty="0">
            <a:solidFill>
              <a:srgbClr val="FFFFFF"/>
            </a:solidFill>
            <a:latin typeface="Arial" panose="020B0604020202020204"/>
            <a:ea typeface="+mn-ea"/>
            <a:cs typeface="+mn-cs"/>
          </a:endParaRPr>
        </a:p>
      </dgm:t>
    </dgm:pt>
    <dgm:pt modelId="{CE358AD0-8A4A-8748-89E6-7A6CD39508CC}" type="parTrans" cxnId="{B5A7547E-F517-2F47-95D9-1A1A38B80F6B}">
      <dgm:prSet/>
      <dgm:spPr/>
      <dgm:t>
        <a:bodyPr/>
        <a:lstStyle/>
        <a:p>
          <a:endParaRPr lang="en-US" b="1">
            <a:solidFill>
              <a:schemeClr val="tx1"/>
            </a:solidFill>
          </a:endParaRPr>
        </a:p>
      </dgm:t>
    </dgm:pt>
    <dgm:pt modelId="{DEB1B512-0E72-6A47-BDCF-F1BB0456A637}" type="sibTrans" cxnId="{B5A7547E-F517-2F47-95D9-1A1A38B80F6B}">
      <dgm:prSet/>
      <dgm:spPr/>
      <dgm:t>
        <a:bodyPr/>
        <a:lstStyle/>
        <a:p>
          <a:endParaRPr lang="en-US" b="1">
            <a:solidFill>
              <a:schemeClr val="tx1"/>
            </a:solidFill>
          </a:endParaRPr>
        </a:p>
      </dgm:t>
    </dgm:pt>
    <dgm:pt modelId="{4A3638EF-787A-6644-860D-8003E9AE2627}">
      <dgm:prSet/>
      <dgm:spPr>
        <a:xfrm>
          <a:off x="6528875" y="119188"/>
          <a:ext cx="2719783" cy="1087913"/>
        </a:xfrm>
        <a:prstGeom prst="chevron">
          <a:avLst/>
        </a:prstGeom>
        <a:solidFill>
          <a:srgbClr val="BD206B"/>
        </a:solidFill>
        <a:ln w="12700" cap="flat" cmpd="sng" algn="ctr">
          <a:solidFill>
            <a:srgbClr val="FFFFFF">
              <a:hueOff val="0"/>
              <a:satOff val="0"/>
              <a:lumOff val="0"/>
              <a:alphaOff val="0"/>
            </a:srgbClr>
          </a:solidFill>
          <a:prstDash val="solid"/>
          <a:miter lim="800000"/>
        </a:ln>
        <a:effectLst/>
      </dgm:spPr>
      <dgm:t>
        <a:bodyPr/>
        <a:lstStyle/>
        <a:p>
          <a:pPr>
            <a:buNone/>
          </a:pPr>
          <a:r>
            <a:rPr lang="en-US" b="1">
              <a:solidFill>
                <a:srgbClr val="FFFFFF"/>
              </a:solidFill>
              <a:latin typeface="Arial" panose="020B0604020202020204"/>
              <a:ea typeface="+mn-ea"/>
              <a:cs typeface="+mn-cs"/>
            </a:rPr>
            <a:t>Prediction Generation</a:t>
          </a:r>
          <a:endParaRPr lang="en-US" b="1" dirty="0">
            <a:solidFill>
              <a:srgbClr val="FFFFFF"/>
            </a:solidFill>
            <a:latin typeface="Arial" panose="020B0604020202020204"/>
            <a:ea typeface="+mn-ea"/>
            <a:cs typeface="+mn-cs"/>
          </a:endParaRPr>
        </a:p>
      </dgm:t>
    </dgm:pt>
    <dgm:pt modelId="{3997CD84-C481-294F-953D-AD2F6CB1C49B}" type="parTrans" cxnId="{D63288C6-4F8A-ED47-BC51-1DEF7E2AC7B9}">
      <dgm:prSet/>
      <dgm:spPr/>
      <dgm:t>
        <a:bodyPr/>
        <a:lstStyle/>
        <a:p>
          <a:endParaRPr lang="en-US" b="1">
            <a:solidFill>
              <a:schemeClr val="tx1"/>
            </a:solidFill>
          </a:endParaRPr>
        </a:p>
      </dgm:t>
    </dgm:pt>
    <dgm:pt modelId="{9700D29E-84CD-C546-9D98-FABEEDC2D564}" type="sibTrans" cxnId="{D63288C6-4F8A-ED47-BC51-1DEF7E2AC7B9}">
      <dgm:prSet/>
      <dgm:spPr/>
      <dgm:t>
        <a:bodyPr/>
        <a:lstStyle/>
        <a:p>
          <a:endParaRPr lang="en-US" b="1">
            <a:solidFill>
              <a:schemeClr val="tx1"/>
            </a:solidFill>
          </a:endParaRPr>
        </a:p>
      </dgm:t>
    </dgm:pt>
    <dgm:pt modelId="{EEB541B6-E648-3446-A7C7-739764B5F71C}">
      <dgm:prSet/>
      <dgm:spPr>
        <a:xfrm>
          <a:off x="8704701" y="119188"/>
          <a:ext cx="2719783" cy="1087913"/>
        </a:xfrm>
        <a:prstGeom prst="chevron">
          <a:avLst/>
        </a:prstGeom>
        <a:solidFill>
          <a:srgbClr val="BD206B"/>
        </a:solidFill>
        <a:ln w="12700" cap="flat" cmpd="sng" algn="ctr">
          <a:solidFill>
            <a:srgbClr val="FFFFFF">
              <a:hueOff val="0"/>
              <a:satOff val="0"/>
              <a:lumOff val="0"/>
              <a:alphaOff val="0"/>
            </a:srgbClr>
          </a:solidFill>
          <a:prstDash val="solid"/>
          <a:miter lim="800000"/>
        </a:ln>
        <a:effectLst/>
      </dgm:spPr>
      <dgm:t>
        <a:bodyPr/>
        <a:lstStyle/>
        <a:p>
          <a:pPr>
            <a:buNone/>
          </a:pPr>
          <a:r>
            <a:rPr lang="en-US" b="1">
              <a:solidFill>
                <a:srgbClr val="FFFFFF"/>
              </a:solidFill>
              <a:latin typeface="Arial" panose="020B0604020202020204"/>
              <a:ea typeface="+mn-ea"/>
              <a:cs typeface="+mn-cs"/>
            </a:rPr>
            <a:t>Visualization + Analysis</a:t>
          </a:r>
          <a:endParaRPr lang="en-US" b="1" dirty="0">
            <a:solidFill>
              <a:srgbClr val="FFFFFF"/>
            </a:solidFill>
            <a:latin typeface="Arial" panose="020B0604020202020204"/>
            <a:ea typeface="+mn-ea"/>
            <a:cs typeface="+mn-cs"/>
          </a:endParaRPr>
        </a:p>
      </dgm:t>
    </dgm:pt>
    <dgm:pt modelId="{8C469EC5-CD5D-1340-8C89-E568806A7966}" type="parTrans" cxnId="{FCE7A6EB-C2C3-0D49-829D-8D9F10BB7C61}">
      <dgm:prSet/>
      <dgm:spPr/>
      <dgm:t>
        <a:bodyPr/>
        <a:lstStyle/>
        <a:p>
          <a:endParaRPr lang="en-US" b="1">
            <a:solidFill>
              <a:schemeClr val="tx1"/>
            </a:solidFill>
          </a:endParaRPr>
        </a:p>
      </dgm:t>
    </dgm:pt>
    <dgm:pt modelId="{032E9F3B-6696-E94D-99A7-A574BD837239}" type="sibTrans" cxnId="{FCE7A6EB-C2C3-0D49-829D-8D9F10BB7C61}">
      <dgm:prSet/>
      <dgm:spPr/>
      <dgm:t>
        <a:bodyPr/>
        <a:lstStyle/>
        <a:p>
          <a:endParaRPr lang="en-US" b="1">
            <a:solidFill>
              <a:schemeClr val="tx1"/>
            </a:solidFill>
          </a:endParaRPr>
        </a:p>
      </dgm:t>
    </dgm:pt>
    <dgm:pt modelId="{9DF4CEDB-6B4E-7749-9560-C2D61A72EE66}" type="pres">
      <dgm:prSet presAssocID="{C9B85823-A3FC-0646-8904-AB9015F67A49}" presName="Name0" presStyleCnt="0">
        <dgm:presLayoutVars>
          <dgm:dir/>
          <dgm:resizeHandles val="exact"/>
        </dgm:presLayoutVars>
      </dgm:prSet>
      <dgm:spPr/>
    </dgm:pt>
    <dgm:pt modelId="{BB4E2D6F-B6F1-7649-89D6-BF177B7E3307}" type="pres">
      <dgm:prSet presAssocID="{03CEAD0E-54CF-C74A-80E6-FE5B08891538}" presName="parTxOnly" presStyleLbl="node1" presStyleIdx="0" presStyleCnt="5">
        <dgm:presLayoutVars>
          <dgm:bulletEnabled val="1"/>
        </dgm:presLayoutVars>
      </dgm:prSet>
      <dgm:spPr/>
    </dgm:pt>
    <dgm:pt modelId="{BDCED689-8D3A-BE47-9570-97DC7EA1E569}" type="pres">
      <dgm:prSet presAssocID="{0D12A7A1-F85B-8040-B6B9-996C41588088}" presName="parSpace" presStyleCnt="0"/>
      <dgm:spPr/>
    </dgm:pt>
    <dgm:pt modelId="{E42F8DD8-3591-3C4E-98BE-0C53E77E4FA5}" type="pres">
      <dgm:prSet presAssocID="{7181A385-8C0D-5041-B8F4-BC70C052DE1F}" presName="parTxOnly" presStyleLbl="node1" presStyleIdx="1" presStyleCnt="5">
        <dgm:presLayoutVars>
          <dgm:bulletEnabled val="1"/>
        </dgm:presLayoutVars>
      </dgm:prSet>
      <dgm:spPr/>
    </dgm:pt>
    <dgm:pt modelId="{FD316B6A-3329-AA43-ACA0-51BCA5560829}" type="pres">
      <dgm:prSet presAssocID="{DEB1B512-0E72-6A47-BDCF-F1BB0456A637}" presName="parSpace" presStyleCnt="0"/>
      <dgm:spPr/>
    </dgm:pt>
    <dgm:pt modelId="{6CDC93ED-E72A-5D43-ACB4-77A6F74CE136}" type="pres">
      <dgm:prSet presAssocID="{9B3F89F3-842F-254F-B1D5-A7A3F716FB53}" presName="parTxOnly" presStyleLbl="node1" presStyleIdx="2" presStyleCnt="5">
        <dgm:presLayoutVars>
          <dgm:bulletEnabled val="1"/>
        </dgm:presLayoutVars>
      </dgm:prSet>
      <dgm:spPr/>
    </dgm:pt>
    <dgm:pt modelId="{EE463D32-7D76-C04A-8CA8-56126D9EFBFB}" type="pres">
      <dgm:prSet presAssocID="{CA59CEF4-1835-9243-9CE8-0ECAEE5EFDD3}" presName="parSpace" presStyleCnt="0"/>
      <dgm:spPr/>
    </dgm:pt>
    <dgm:pt modelId="{13512349-37E0-604B-9220-A768ADB4D884}" type="pres">
      <dgm:prSet presAssocID="{4A3638EF-787A-6644-860D-8003E9AE2627}" presName="parTxOnly" presStyleLbl="node1" presStyleIdx="3" presStyleCnt="5">
        <dgm:presLayoutVars>
          <dgm:bulletEnabled val="1"/>
        </dgm:presLayoutVars>
      </dgm:prSet>
      <dgm:spPr/>
    </dgm:pt>
    <dgm:pt modelId="{CCAD3954-748C-3548-856C-238642BF3002}" type="pres">
      <dgm:prSet presAssocID="{9700D29E-84CD-C546-9D98-FABEEDC2D564}" presName="parSpace" presStyleCnt="0"/>
      <dgm:spPr/>
    </dgm:pt>
    <dgm:pt modelId="{84A62DAE-97C0-B641-8EDA-E4C930F6B85D}" type="pres">
      <dgm:prSet presAssocID="{EEB541B6-E648-3446-A7C7-739764B5F71C}" presName="parTxOnly" presStyleLbl="node1" presStyleIdx="4" presStyleCnt="5">
        <dgm:presLayoutVars>
          <dgm:bulletEnabled val="1"/>
        </dgm:presLayoutVars>
      </dgm:prSet>
      <dgm:spPr/>
    </dgm:pt>
  </dgm:ptLst>
  <dgm:cxnLst>
    <dgm:cxn modelId="{5BCF490E-A3D5-C941-AFBC-AC50B20E0C8F}" type="presOf" srcId="{9B3F89F3-842F-254F-B1D5-A7A3F716FB53}" destId="{6CDC93ED-E72A-5D43-ACB4-77A6F74CE136}" srcOrd="0" destOrd="0" presId="urn:microsoft.com/office/officeart/2005/8/layout/hChevron3"/>
    <dgm:cxn modelId="{3052CC4C-9F89-9B45-99A0-53FD01FFD974}" type="presOf" srcId="{7181A385-8C0D-5041-B8F4-BC70C052DE1F}" destId="{E42F8DD8-3591-3C4E-98BE-0C53E77E4FA5}" srcOrd="0" destOrd="0" presId="urn:microsoft.com/office/officeart/2005/8/layout/hChevron3"/>
    <dgm:cxn modelId="{4386DE7C-EE33-3849-987F-03238EDA34FC}" type="presOf" srcId="{03CEAD0E-54CF-C74A-80E6-FE5B08891538}" destId="{BB4E2D6F-B6F1-7649-89D6-BF177B7E3307}" srcOrd="0" destOrd="0" presId="urn:microsoft.com/office/officeart/2005/8/layout/hChevron3"/>
    <dgm:cxn modelId="{B5A7547E-F517-2F47-95D9-1A1A38B80F6B}" srcId="{C9B85823-A3FC-0646-8904-AB9015F67A49}" destId="{7181A385-8C0D-5041-B8F4-BC70C052DE1F}" srcOrd="1" destOrd="0" parTransId="{CE358AD0-8A4A-8748-89E6-7A6CD39508CC}" sibTransId="{DEB1B512-0E72-6A47-BDCF-F1BB0456A637}"/>
    <dgm:cxn modelId="{F645B290-0D2A-A340-8070-03E6A95F28F5}" type="presOf" srcId="{4A3638EF-787A-6644-860D-8003E9AE2627}" destId="{13512349-37E0-604B-9220-A768ADB4D884}" srcOrd="0" destOrd="0" presId="urn:microsoft.com/office/officeart/2005/8/layout/hChevron3"/>
    <dgm:cxn modelId="{375C2B96-5EEB-4042-8F70-B2E3308528C5}" srcId="{C9B85823-A3FC-0646-8904-AB9015F67A49}" destId="{9B3F89F3-842F-254F-B1D5-A7A3F716FB53}" srcOrd="2" destOrd="0" parTransId="{394ED10C-61EC-844F-B343-B426024A1918}" sibTransId="{CA59CEF4-1835-9243-9CE8-0ECAEE5EFDD3}"/>
    <dgm:cxn modelId="{D63288C6-4F8A-ED47-BC51-1DEF7E2AC7B9}" srcId="{C9B85823-A3FC-0646-8904-AB9015F67A49}" destId="{4A3638EF-787A-6644-860D-8003E9AE2627}" srcOrd="3" destOrd="0" parTransId="{3997CD84-C481-294F-953D-AD2F6CB1C49B}" sibTransId="{9700D29E-84CD-C546-9D98-FABEEDC2D564}"/>
    <dgm:cxn modelId="{D7DA6CC7-5AE3-8649-BBBC-3509E73D769B}" type="presOf" srcId="{C9B85823-A3FC-0646-8904-AB9015F67A49}" destId="{9DF4CEDB-6B4E-7749-9560-C2D61A72EE66}" srcOrd="0" destOrd="0" presId="urn:microsoft.com/office/officeart/2005/8/layout/hChevron3"/>
    <dgm:cxn modelId="{FCE7A6EB-C2C3-0D49-829D-8D9F10BB7C61}" srcId="{C9B85823-A3FC-0646-8904-AB9015F67A49}" destId="{EEB541B6-E648-3446-A7C7-739764B5F71C}" srcOrd="4" destOrd="0" parTransId="{8C469EC5-CD5D-1340-8C89-E568806A7966}" sibTransId="{032E9F3B-6696-E94D-99A7-A574BD837239}"/>
    <dgm:cxn modelId="{0CA331ED-B426-9F44-8064-6464C88F9F35}" srcId="{C9B85823-A3FC-0646-8904-AB9015F67A49}" destId="{03CEAD0E-54CF-C74A-80E6-FE5B08891538}" srcOrd="0" destOrd="0" parTransId="{EABCFB7C-67AB-8447-A883-4E0FD6BBADBC}" sibTransId="{0D12A7A1-F85B-8040-B6B9-996C41588088}"/>
    <dgm:cxn modelId="{779AE4FF-463B-964C-94A2-B4C7375CD5A3}" type="presOf" srcId="{EEB541B6-E648-3446-A7C7-739764B5F71C}" destId="{84A62DAE-97C0-B641-8EDA-E4C930F6B85D}" srcOrd="0" destOrd="0" presId="urn:microsoft.com/office/officeart/2005/8/layout/hChevron3"/>
    <dgm:cxn modelId="{CEA3D857-2E19-4740-ABF7-6D1F8B4A9EB4}" type="presParOf" srcId="{9DF4CEDB-6B4E-7749-9560-C2D61A72EE66}" destId="{BB4E2D6F-B6F1-7649-89D6-BF177B7E3307}" srcOrd="0" destOrd="0" presId="urn:microsoft.com/office/officeart/2005/8/layout/hChevron3"/>
    <dgm:cxn modelId="{F639DC6F-915C-734E-8FF5-B0483EA2CF6D}" type="presParOf" srcId="{9DF4CEDB-6B4E-7749-9560-C2D61A72EE66}" destId="{BDCED689-8D3A-BE47-9570-97DC7EA1E569}" srcOrd="1" destOrd="0" presId="urn:microsoft.com/office/officeart/2005/8/layout/hChevron3"/>
    <dgm:cxn modelId="{7FD537DA-9936-584C-9BA9-68AF3A995DAB}" type="presParOf" srcId="{9DF4CEDB-6B4E-7749-9560-C2D61A72EE66}" destId="{E42F8DD8-3591-3C4E-98BE-0C53E77E4FA5}" srcOrd="2" destOrd="0" presId="urn:microsoft.com/office/officeart/2005/8/layout/hChevron3"/>
    <dgm:cxn modelId="{43CC1654-0CA2-214E-9B70-0A4B046895FF}" type="presParOf" srcId="{9DF4CEDB-6B4E-7749-9560-C2D61A72EE66}" destId="{FD316B6A-3329-AA43-ACA0-51BCA5560829}" srcOrd="3" destOrd="0" presId="urn:microsoft.com/office/officeart/2005/8/layout/hChevron3"/>
    <dgm:cxn modelId="{5AC0B969-62D5-A44E-A92D-F21ACADF9CE1}" type="presParOf" srcId="{9DF4CEDB-6B4E-7749-9560-C2D61A72EE66}" destId="{6CDC93ED-E72A-5D43-ACB4-77A6F74CE136}" srcOrd="4" destOrd="0" presId="urn:microsoft.com/office/officeart/2005/8/layout/hChevron3"/>
    <dgm:cxn modelId="{AD8189F6-3DBB-2C40-96AF-8ED57E47495A}" type="presParOf" srcId="{9DF4CEDB-6B4E-7749-9560-C2D61A72EE66}" destId="{EE463D32-7D76-C04A-8CA8-56126D9EFBFB}" srcOrd="5" destOrd="0" presId="urn:microsoft.com/office/officeart/2005/8/layout/hChevron3"/>
    <dgm:cxn modelId="{0C5FEFCC-3194-4747-867D-A300B2F5674F}" type="presParOf" srcId="{9DF4CEDB-6B4E-7749-9560-C2D61A72EE66}" destId="{13512349-37E0-604B-9220-A768ADB4D884}" srcOrd="6" destOrd="0" presId="urn:microsoft.com/office/officeart/2005/8/layout/hChevron3"/>
    <dgm:cxn modelId="{4A573029-20C9-AD4C-A058-B72B55D602A4}" type="presParOf" srcId="{9DF4CEDB-6B4E-7749-9560-C2D61A72EE66}" destId="{CCAD3954-748C-3548-856C-238642BF3002}" srcOrd="7" destOrd="0" presId="urn:microsoft.com/office/officeart/2005/8/layout/hChevron3"/>
    <dgm:cxn modelId="{09F22B34-6D16-C145-8951-E440B267F7F2}" type="presParOf" srcId="{9DF4CEDB-6B4E-7749-9560-C2D61A72EE66}" destId="{84A62DAE-97C0-B641-8EDA-E4C930F6B85D}" srcOrd="8"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9B85823-A3FC-0646-8904-AB9015F67A49}" type="doc">
      <dgm:prSet loTypeId="urn:microsoft.com/office/officeart/2005/8/layout/hChevron3" loCatId="" qsTypeId="urn:microsoft.com/office/officeart/2005/8/quickstyle/simple1" qsCatId="simple" csTypeId="urn:microsoft.com/office/officeart/2005/8/colors/accent3_3" csCatId="accent3" phldr="1"/>
      <dgm:spPr/>
    </dgm:pt>
    <dgm:pt modelId="{03CEAD0E-54CF-C74A-80E6-FE5B08891538}">
      <dgm:prSet phldrT="[Text]"/>
      <dgm:spPr>
        <a:solidFill>
          <a:schemeClr val="accent2"/>
        </a:solidFill>
      </dgm:spPr>
      <dgm:t>
        <a:bodyPr/>
        <a:lstStyle/>
        <a:p>
          <a:r>
            <a:rPr lang="en-US" b="1"/>
            <a:t>Data Ingestion + Curation</a:t>
          </a:r>
          <a:endParaRPr lang="en-US" b="1" dirty="0"/>
        </a:p>
      </dgm:t>
    </dgm:pt>
    <dgm:pt modelId="{EABCFB7C-67AB-8447-A883-4E0FD6BBADBC}" type="parTrans" cxnId="{0CA331ED-B426-9F44-8064-6464C88F9F35}">
      <dgm:prSet/>
      <dgm:spPr/>
      <dgm:t>
        <a:bodyPr/>
        <a:lstStyle/>
        <a:p>
          <a:endParaRPr lang="en-US" b="1">
            <a:solidFill>
              <a:schemeClr val="tx1"/>
            </a:solidFill>
          </a:endParaRPr>
        </a:p>
      </dgm:t>
    </dgm:pt>
    <dgm:pt modelId="{0D12A7A1-F85B-8040-B6B9-996C41588088}" type="sibTrans" cxnId="{0CA331ED-B426-9F44-8064-6464C88F9F35}">
      <dgm:prSet/>
      <dgm:spPr/>
      <dgm:t>
        <a:bodyPr/>
        <a:lstStyle/>
        <a:p>
          <a:endParaRPr lang="en-US" b="1">
            <a:solidFill>
              <a:schemeClr val="tx1"/>
            </a:solidFill>
          </a:endParaRPr>
        </a:p>
      </dgm:t>
    </dgm:pt>
    <dgm:pt modelId="{9B3F89F3-842F-254F-B1D5-A7A3F716FB53}">
      <dgm:prSet/>
      <dgm:spPr>
        <a:solidFill>
          <a:schemeClr val="accent3"/>
        </a:solidFill>
      </dgm:spPr>
      <dgm:t>
        <a:bodyPr/>
        <a:lstStyle/>
        <a:p>
          <a:r>
            <a:rPr lang="en-US" b="1"/>
            <a:t>Model Training + Tuning</a:t>
          </a:r>
          <a:endParaRPr lang="en-US" b="1" dirty="0"/>
        </a:p>
      </dgm:t>
    </dgm:pt>
    <dgm:pt modelId="{394ED10C-61EC-844F-B343-B426024A1918}" type="parTrans" cxnId="{375C2B96-5EEB-4042-8F70-B2E3308528C5}">
      <dgm:prSet/>
      <dgm:spPr/>
      <dgm:t>
        <a:bodyPr/>
        <a:lstStyle/>
        <a:p>
          <a:endParaRPr lang="en-US" b="1">
            <a:solidFill>
              <a:schemeClr val="tx1"/>
            </a:solidFill>
          </a:endParaRPr>
        </a:p>
      </dgm:t>
    </dgm:pt>
    <dgm:pt modelId="{CA59CEF4-1835-9243-9CE8-0ECAEE5EFDD3}" type="sibTrans" cxnId="{375C2B96-5EEB-4042-8F70-B2E3308528C5}">
      <dgm:prSet/>
      <dgm:spPr/>
      <dgm:t>
        <a:bodyPr/>
        <a:lstStyle/>
        <a:p>
          <a:endParaRPr lang="en-US" b="1">
            <a:solidFill>
              <a:schemeClr val="tx1"/>
            </a:solidFill>
          </a:endParaRPr>
        </a:p>
      </dgm:t>
    </dgm:pt>
    <dgm:pt modelId="{7181A385-8C0D-5041-B8F4-BC70C052DE1F}">
      <dgm:prSet phldrT="[Text]"/>
      <dgm:spPr>
        <a:solidFill>
          <a:schemeClr val="accent3"/>
        </a:solidFill>
      </dgm:spPr>
      <dgm:t>
        <a:bodyPr/>
        <a:lstStyle/>
        <a:p>
          <a:r>
            <a:rPr lang="en-US" b="1"/>
            <a:t>Featurization</a:t>
          </a:r>
          <a:endParaRPr lang="en-US" b="1" dirty="0"/>
        </a:p>
      </dgm:t>
    </dgm:pt>
    <dgm:pt modelId="{CE358AD0-8A4A-8748-89E6-7A6CD39508CC}" type="parTrans" cxnId="{B5A7547E-F517-2F47-95D9-1A1A38B80F6B}">
      <dgm:prSet/>
      <dgm:spPr/>
      <dgm:t>
        <a:bodyPr/>
        <a:lstStyle/>
        <a:p>
          <a:endParaRPr lang="en-US" b="1">
            <a:solidFill>
              <a:schemeClr val="tx1"/>
            </a:solidFill>
          </a:endParaRPr>
        </a:p>
      </dgm:t>
    </dgm:pt>
    <dgm:pt modelId="{DEB1B512-0E72-6A47-BDCF-F1BB0456A637}" type="sibTrans" cxnId="{B5A7547E-F517-2F47-95D9-1A1A38B80F6B}">
      <dgm:prSet/>
      <dgm:spPr/>
      <dgm:t>
        <a:bodyPr/>
        <a:lstStyle/>
        <a:p>
          <a:endParaRPr lang="en-US" b="1">
            <a:solidFill>
              <a:schemeClr val="tx1"/>
            </a:solidFill>
          </a:endParaRPr>
        </a:p>
      </dgm:t>
    </dgm:pt>
    <dgm:pt modelId="{4A3638EF-787A-6644-860D-8003E9AE2627}">
      <dgm:prSet/>
      <dgm:spPr>
        <a:solidFill>
          <a:schemeClr val="accent3"/>
        </a:solidFill>
      </dgm:spPr>
      <dgm:t>
        <a:bodyPr/>
        <a:lstStyle/>
        <a:p>
          <a:r>
            <a:rPr lang="en-US" b="1"/>
            <a:t>Prediction Generation</a:t>
          </a:r>
          <a:endParaRPr lang="en-US" b="1" dirty="0"/>
        </a:p>
      </dgm:t>
    </dgm:pt>
    <dgm:pt modelId="{3997CD84-C481-294F-953D-AD2F6CB1C49B}" type="parTrans" cxnId="{D63288C6-4F8A-ED47-BC51-1DEF7E2AC7B9}">
      <dgm:prSet/>
      <dgm:spPr/>
      <dgm:t>
        <a:bodyPr/>
        <a:lstStyle/>
        <a:p>
          <a:endParaRPr lang="en-US" b="1">
            <a:solidFill>
              <a:schemeClr val="tx1"/>
            </a:solidFill>
          </a:endParaRPr>
        </a:p>
      </dgm:t>
    </dgm:pt>
    <dgm:pt modelId="{9700D29E-84CD-C546-9D98-FABEEDC2D564}" type="sibTrans" cxnId="{D63288C6-4F8A-ED47-BC51-1DEF7E2AC7B9}">
      <dgm:prSet/>
      <dgm:spPr/>
      <dgm:t>
        <a:bodyPr/>
        <a:lstStyle/>
        <a:p>
          <a:endParaRPr lang="en-US" b="1">
            <a:solidFill>
              <a:schemeClr val="tx1"/>
            </a:solidFill>
          </a:endParaRPr>
        </a:p>
      </dgm:t>
    </dgm:pt>
    <dgm:pt modelId="{EEB541B6-E648-3446-A7C7-739764B5F71C}">
      <dgm:prSet/>
      <dgm:spPr>
        <a:solidFill>
          <a:schemeClr val="accent3"/>
        </a:solidFill>
      </dgm:spPr>
      <dgm:t>
        <a:bodyPr/>
        <a:lstStyle/>
        <a:p>
          <a:r>
            <a:rPr lang="en-US" b="1"/>
            <a:t>Visualization + Analysis</a:t>
          </a:r>
          <a:endParaRPr lang="en-US" b="1" dirty="0"/>
        </a:p>
      </dgm:t>
    </dgm:pt>
    <dgm:pt modelId="{8C469EC5-CD5D-1340-8C89-E568806A7966}" type="parTrans" cxnId="{FCE7A6EB-C2C3-0D49-829D-8D9F10BB7C61}">
      <dgm:prSet/>
      <dgm:spPr/>
      <dgm:t>
        <a:bodyPr/>
        <a:lstStyle/>
        <a:p>
          <a:endParaRPr lang="en-US" b="1">
            <a:solidFill>
              <a:schemeClr val="tx1"/>
            </a:solidFill>
          </a:endParaRPr>
        </a:p>
      </dgm:t>
    </dgm:pt>
    <dgm:pt modelId="{032E9F3B-6696-E94D-99A7-A574BD837239}" type="sibTrans" cxnId="{FCE7A6EB-C2C3-0D49-829D-8D9F10BB7C61}">
      <dgm:prSet/>
      <dgm:spPr/>
      <dgm:t>
        <a:bodyPr/>
        <a:lstStyle/>
        <a:p>
          <a:endParaRPr lang="en-US" b="1">
            <a:solidFill>
              <a:schemeClr val="tx1"/>
            </a:solidFill>
          </a:endParaRPr>
        </a:p>
      </dgm:t>
    </dgm:pt>
    <dgm:pt modelId="{9DF4CEDB-6B4E-7749-9560-C2D61A72EE66}" type="pres">
      <dgm:prSet presAssocID="{C9B85823-A3FC-0646-8904-AB9015F67A49}" presName="Name0" presStyleCnt="0">
        <dgm:presLayoutVars>
          <dgm:dir/>
          <dgm:resizeHandles val="exact"/>
        </dgm:presLayoutVars>
      </dgm:prSet>
      <dgm:spPr/>
    </dgm:pt>
    <dgm:pt modelId="{BB4E2D6F-B6F1-7649-89D6-BF177B7E3307}" type="pres">
      <dgm:prSet presAssocID="{03CEAD0E-54CF-C74A-80E6-FE5B08891538}" presName="parTxOnly" presStyleLbl="node1" presStyleIdx="0" presStyleCnt="5">
        <dgm:presLayoutVars>
          <dgm:bulletEnabled val="1"/>
        </dgm:presLayoutVars>
      </dgm:prSet>
      <dgm:spPr/>
    </dgm:pt>
    <dgm:pt modelId="{BDCED689-8D3A-BE47-9570-97DC7EA1E569}" type="pres">
      <dgm:prSet presAssocID="{0D12A7A1-F85B-8040-B6B9-996C41588088}" presName="parSpace" presStyleCnt="0"/>
      <dgm:spPr/>
    </dgm:pt>
    <dgm:pt modelId="{E42F8DD8-3591-3C4E-98BE-0C53E77E4FA5}" type="pres">
      <dgm:prSet presAssocID="{7181A385-8C0D-5041-B8F4-BC70C052DE1F}" presName="parTxOnly" presStyleLbl="node1" presStyleIdx="1" presStyleCnt="5">
        <dgm:presLayoutVars>
          <dgm:bulletEnabled val="1"/>
        </dgm:presLayoutVars>
      </dgm:prSet>
      <dgm:spPr/>
    </dgm:pt>
    <dgm:pt modelId="{FD316B6A-3329-AA43-ACA0-51BCA5560829}" type="pres">
      <dgm:prSet presAssocID="{DEB1B512-0E72-6A47-BDCF-F1BB0456A637}" presName="parSpace" presStyleCnt="0"/>
      <dgm:spPr/>
    </dgm:pt>
    <dgm:pt modelId="{6CDC93ED-E72A-5D43-ACB4-77A6F74CE136}" type="pres">
      <dgm:prSet presAssocID="{9B3F89F3-842F-254F-B1D5-A7A3F716FB53}" presName="parTxOnly" presStyleLbl="node1" presStyleIdx="2" presStyleCnt="5">
        <dgm:presLayoutVars>
          <dgm:bulletEnabled val="1"/>
        </dgm:presLayoutVars>
      </dgm:prSet>
      <dgm:spPr/>
    </dgm:pt>
    <dgm:pt modelId="{EE463D32-7D76-C04A-8CA8-56126D9EFBFB}" type="pres">
      <dgm:prSet presAssocID="{CA59CEF4-1835-9243-9CE8-0ECAEE5EFDD3}" presName="parSpace" presStyleCnt="0"/>
      <dgm:spPr/>
    </dgm:pt>
    <dgm:pt modelId="{13512349-37E0-604B-9220-A768ADB4D884}" type="pres">
      <dgm:prSet presAssocID="{4A3638EF-787A-6644-860D-8003E9AE2627}" presName="parTxOnly" presStyleLbl="node1" presStyleIdx="3" presStyleCnt="5">
        <dgm:presLayoutVars>
          <dgm:bulletEnabled val="1"/>
        </dgm:presLayoutVars>
      </dgm:prSet>
      <dgm:spPr/>
    </dgm:pt>
    <dgm:pt modelId="{CCAD3954-748C-3548-856C-238642BF3002}" type="pres">
      <dgm:prSet presAssocID="{9700D29E-84CD-C546-9D98-FABEEDC2D564}" presName="parSpace" presStyleCnt="0"/>
      <dgm:spPr/>
    </dgm:pt>
    <dgm:pt modelId="{84A62DAE-97C0-B641-8EDA-E4C930F6B85D}" type="pres">
      <dgm:prSet presAssocID="{EEB541B6-E648-3446-A7C7-739764B5F71C}" presName="parTxOnly" presStyleLbl="node1" presStyleIdx="4" presStyleCnt="5">
        <dgm:presLayoutVars>
          <dgm:bulletEnabled val="1"/>
        </dgm:presLayoutVars>
      </dgm:prSet>
      <dgm:spPr/>
    </dgm:pt>
  </dgm:ptLst>
  <dgm:cxnLst>
    <dgm:cxn modelId="{5BCF490E-A3D5-C941-AFBC-AC50B20E0C8F}" type="presOf" srcId="{9B3F89F3-842F-254F-B1D5-A7A3F716FB53}" destId="{6CDC93ED-E72A-5D43-ACB4-77A6F74CE136}" srcOrd="0" destOrd="0" presId="urn:microsoft.com/office/officeart/2005/8/layout/hChevron3"/>
    <dgm:cxn modelId="{3052CC4C-9F89-9B45-99A0-53FD01FFD974}" type="presOf" srcId="{7181A385-8C0D-5041-B8F4-BC70C052DE1F}" destId="{E42F8DD8-3591-3C4E-98BE-0C53E77E4FA5}" srcOrd="0" destOrd="0" presId="urn:microsoft.com/office/officeart/2005/8/layout/hChevron3"/>
    <dgm:cxn modelId="{4386DE7C-EE33-3849-987F-03238EDA34FC}" type="presOf" srcId="{03CEAD0E-54CF-C74A-80E6-FE5B08891538}" destId="{BB4E2D6F-B6F1-7649-89D6-BF177B7E3307}" srcOrd="0" destOrd="0" presId="urn:microsoft.com/office/officeart/2005/8/layout/hChevron3"/>
    <dgm:cxn modelId="{B5A7547E-F517-2F47-95D9-1A1A38B80F6B}" srcId="{C9B85823-A3FC-0646-8904-AB9015F67A49}" destId="{7181A385-8C0D-5041-B8F4-BC70C052DE1F}" srcOrd="1" destOrd="0" parTransId="{CE358AD0-8A4A-8748-89E6-7A6CD39508CC}" sibTransId="{DEB1B512-0E72-6A47-BDCF-F1BB0456A637}"/>
    <dgm:cxn modelId="{F645B290-0D2A-A340-8070-03E6A95F28F5}" type="presOf" srcId="{4A3638EF-787A-6644-860D-8003E9AE2627}" destId="{13512349-37E0-604B-9220-A768ADB4D884}" srcOrd="0" destOrd="0" presId="urn:microsoft.com/office/officeart/2005/8/layout/hChevron3"/>
    <dgm:cxn modelId="{375C2B96-5EEB-4042-8F70-B2E3308528C5}" srcId="{C9B85823-A3FC-0646-8904-AB9015F67A49}" destId="{9B3F89F3-842F-254F-B1D5-A7A3F716FB53}" srcOrd="2" destOrd="0" parTransId="{394ED10C-61EC-844F-B343-B426024A1918}" sibTransId="{CA59CEF4-1835-9243-9CE8-0ECAEE5EFDD3}"/>
    <dgm:cxn modelId="{D63288C6-4F8A-ED47-BC51-1DEF7E2AC7B9}" srcId="{C9B85823-A3FC-0646-8904-AB9015F67A49}" destId="{4A3638EF-787A-6644-860D-8003E9AE2627}" srcOrd="3" destOrd="0" parTransId="{3997CD84-C481-294F-953D-AD2F6CB1C49B}" sibTransId="{9700D29E-84CD-C546-9D98-FABEEDC2D564}"/>
    <dgm:cxn modelId="{D7DA6CC7-5AE3-8649-BBBC-3509E73D769B}" type="presOf" srcId="{C9B85823-A3FC-0646-8904-AB9015F67A49}" destId="{9DF4CEDB-6B4E-7749-9560-C2D61A72EE66}" srcOrd="0" destOrd="0" presId="urn:microsoft.com/office/officeart/2005/8/layout/hChevron3"/>
    <dgm:cxn modelId="{FCE7A6EB-C2C3-0D49-829D-8D9F10BB7C61}" srcId="{C9B85823-A3FC-0646-8904-AB9015F67A49}" destId="{EEB541B6-E648-3446-A7C7-739764B5F71C}" srcOrd="4" destOrd="0" parTransId="{8C469EC5-CD5D-1340-8C89-E568806A7966}" sibTransId="{032E9F3B-6696-E94D-99A7-A574BD837239}"/>
    <dgm:cxn modelId="{0CA331ED-B426-9F44-8064-6464C88F9F35}" srcId="{C9B85823-A3FC-0646-8904-AB9015F67A49}" destId="{03CEAD0E-54CF-C74A-80E6-FE5B08891538}" srcOrd="0" destOrd="0" parTransId="{EABCFB7C-67AB-8447-A883-4E0FD6BBADBC}" sibTransId="{0D12A7A1-F85B-8040-B6B9-996C41588088}"/>
    <dgm:cxn modelId="{779AE4FF-463B-964C-94A2-B4C7375CD5A3}" type="presOf" srcId="{EEB541B6-E648-3446-A7C7-739764B5F71C}" destId="{84A62DAE-97C0-B641-8EDA-E4C930F6B85D}" srcOrd="0" destOrd="0" presId="urn:microsoft.com/office/officeart/2005/8/layout/hChevron3"/>
    <dgm:cxn modelId="{CEA3D857-2E19-4740-ABF7-6D1F8B4A9EB4}" type="presParOf" srcId="{9DF4CEDB-6B4E-7749-9560-C2D61A72EE66}" destId="{BB4E2D6F-B6F1-7649-89D6-BF177B7E3307}" srcOrd="0" destOrd="0" presId="urn:microsoft.com/office/officeart/2005/8/layout/hChevron3"/>
    <dgm:cxn modelId="{F639DC6F-915C-734E-8FF5-B0483EA2CF6D}" type="presParOf" srcId="{9DF4CEDB-6B4E-7749-9560-C2D61A72EE66}" destId="{BDCED689-8D3A-BE47-9570-97DC7EA1E569}" srcOrd="1" destOrd="0" presId="urn:microsoft.com/office/officeart/2005/8/layout/hChevron3"/>
    <dgm:cxn modelId="{7FD537DA-9936-584C-9BA9-68AF3A995DAB}" type="presParOf" srcId="{9DF4CEDB-6B4E-7749-9560-C2D61A72EE66}" destId="{E42F8DD8-3591-3C4E-98BE-0C53E77E4FA5}" srcOrd="2" destOrd="0" presId="urn:microsoft.com/office/officeart/2005/8/layout/hChevron3"/>
    <dgm:cxn modelId="{43CC1654-0CA2-214E-9B70-0A4B046895FF}" type="presParOf" srcId="{9DF4CEDB-6B4E-7749-9560-C2D61A72EE66}" destId="{FD316B6A-3329-AA43-ACA0-51BCA5560829}" srcOrd="3" destOrd="0" presId="urn:microsoft.com/office/officeart/2005/8/layout/hChevron3"/>
    <dgm:cxn modelId="{5AC0B969-62D5-A44E-A92D-F21ACADF9CE1}" type="presParOf" srcId="{9DF4CEDB-6B4E-7749-9560-C2D61A72EE66}" destId="{6CDC93ED-E72A-5D43-ACB4-77A6F74CE136}" srcOrd="4" destOrd="0" presId="urn:microsoft.com/office/officeart/2005/8/layout/hChevron3"/>
    <dgm:cxn modelId="{AD8189F6-3DBB-2C40-96AF-8ED57E47495A}" type="presParOf" srcId="{9DF4CEDB-6B4E-7749-9560-C2D61A72EE66}" destId="{EE463D32-7D76-C04A-8CA8-56126D9EFBFB}" srcOrd="5" destOrd="0" presId="urn:microsoft.com/office/officeart/2005/8/layout/hChevron3"/>
    <dgm:cxn modelId="{0C5FEFCC-3194-4747-867D-A300B2F5674F}" type="presParOf" srcId="{9DF4CEDB-6B4E-7749-9560-C2D61A72EE66}" destId="{13512349-37E0-604B-9220-A768ADB4D884}" srcOrd="6" destOrd="0" presId="urn:microsoft.com/office/officeart/2005/8/layout/hChevron3"/>
    <dgm:cxn modelId="{4A573029-20C9-AD4C-A058-B72B55D602A4}" type="presParOf" srcId="{9DF4CEDB-6B4E-7749-9560-C2D61A72EE66}" destId="{CCAD3954-748C-3548-856C-238642BF3002}" srcOrd="7" destOrd="0" presId="urn:microsoft.com/office/officeart/2005/8/layout/hChevron3"/>
    <dgm:cxn modelId="{09F22B34-6D16-C145-8951-E440B267F7F2}" type="presParOf" srcId="{9DF4CEDB-6B4E-7749-9560-C2D61A72EE66}" destId="{84A62DAE-97C0-B641-8EDA-E4C930F6B85D}"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4E2D6F-B6F1-7649-89D6-BF177B7E3307}">
      <dsp:nvSpPr>
        <dsp:cNvPr id="0" name=""/>
        <dsp:cNvSpPr/>
      </dsp:nvSpPr>
      <dsp:spPr>
        <a:xfrm>
          <a:off x="1368" y="340923"/>
          <a:ext cx="2669007" cy="1067602"/>
        </a:xfrm>
        <a:prstGeom prst="homePlate">
          <a:avLst/>
        </a:prstGeom>
        <a:solidFill>
          <a:srgbClr val="6C4990"/>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48006" rIns="24003" bIns="48006" numCol="1" spcCol="1270" anchor="ctr" anchorCtr="0">
          <a:noAutofit/>
        </a:bodyPr>
        <a:lstStyle/>
        <a:p>
          <a:pPr marL="0" lvl="0" indent="0" algn="ctr" defTabSz="800100">
            <a:lnSpc>
              <a:spcPct val="90000"/>
            </a:lnSpc>
            <a:spcBef>
              <a:spcPct val="0"/>
            </a:spcBef>
            <a:spcAft>
              <a:spcPct val="35000"/>
            </a:spcAft>
            <a:buNone/>
          </a:pPr>
          <a:r>
            <a:rPr lang="en-US" sz="1800" b="1" kern="1200">
              <a:solidFill>
                <a:srgbClr val="FFFFFF"/>
              </a:solidFill>
              <a:latin typeface="Arial" panose="020B0604020202020204"/>
              <a:ea typeface="+mn-ea"/>
              <a:cs typeface="+mn-cs"/>
            </a:rPr>
            <a:t>Data Ingestion + Curation</a:t>
          </a:r>
          <a:endParaRPr lang="en-US" sz="1800" b="1" kern="1200" dirty="0">
            <a:solidFill>
              <a:srgbClr val="FFFFFF"/>
            </a:solidFill>
            <a:latin typeface="Arial" panose="020B0604020202020204"/>
            <a:ea typeface="+mn-ea"/>
            <a:cs typeface="+mn-cs"/>
          </a:endParaRPr>
        </a:p>
      </dsp:txBody>
      <dsp:txXfrm>
        <a:off x="1368" y="340923"/>
        <a:ext cx="2402107" cy="1067602"/>
      </dsp:txXfrm>
    </dsp:sp>
    <dsp:sp modelId="{E42F8DD8-3591-3C4E-98BE-0C53E77E4FA5}">
      <dsp:nvSpPr>
        <dsp:cNvPr id="0" name=""/>
        <dsp:cNvSpPr/>
      </dsp:nvSpPr>
      <dsp:spPr>
        <a:xfrm>
          <a:off x="2136574" y="340923"/>
          <a:ext cx="2669007" cy="1067602"/>
        </a:xfrm>
        <a:prstGeom prst="chevron">
          <a:avLst/>
        </a:prstGeom>
        <a:solidFill>
          <a:srgbClr val="BD206B"/>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48006" rIns="24003" bIns="48006" numCol="1" spcCol="1270" anchor="ctr" anchorCtr="0">
          <a:noAutofit/>
        </a:bodyPr>
        <a:lstStyle/>
        <a:p>
          <a:pPr marL="0" lvl="0" indent="0" algn="ctr" defTabSz="800100">
            <a:lnSpc>
              <a:spcPct val="90000"/>
            </a:lnSpc>
            <a:spcBef>
              <a:spcPct val="0"/>
            </a:spcBef>
            <a:spcAft>
              <a:spcPct val="35000"/>
            </a:spcAft>
            <a:buNone/>
          </a:pPr>
          <a:r>
            <a:rPr lang="en-US" sz="1800" b="1" kern="1200">
              <a:solidFill>
                <a:srgbClr val="FFFFFF"/>
              </a:solidFill>
              <a:latin typeface="Arial" panose="020B0604020202020204"/>
              <a:ea typeface="+mn-ea"/>
              <a:cs typeface="+mn-cs"/>
            </a:rPr>
            <a:t>Featurization</a:t>
          </a:r>
          <a:endParaRPr lang="en-US" sz="1800" b="1" kern="1200" dirty="0">
            <a:solidFill>
              <a:srgbClr val="FFFFFF"/>
            </a:solidFill>
            <a:latin typeface="Arial" panose="020B0604020202020204"/>
            <a:ea typeface="+mn-ea"/>
            <a:cs typeface="+mn-cs"/>
          </a:endParaRPr>
        </a:p>
      </dsp:txBody>
      <dsp:txXfrm>
        <a:off x="2670375" y="340923"/>
        <a:ext cx="1601405" cy="1067602"/>
      </dsp:txXfrm>
    </dsp:sp>
    <dsp:sp modelId="{6CDC93ED-E72A-5D43-ACB4-77A6F74CE136}">
      <dsp:nvSpPr>
        <dsp:cNvPr id="0" name=""/>
        <dsp:cNvSpPr/>
      </dsp:nvSpPr>
      <dsp:spPr>
        <a:xfrm>
          <a:off x="4271779" y="340923"/>
          <a:ext cx="2669007" cy="1067602"/>
        </a:xfrm>
        <a:prstGeom prst="chevron">
          <a:avLst/>
        </a:prstGeom>
        <a:solidFill>
          <a:srgbClr val="BD206B"/>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48006" rIns="24003" bIns="48006" numCol="1" spcCol="1270" anchor="ctr" anchorCtr="0">
          <a:noAutofit/>
        </a:bodyPr>
        <a:lstStyle/>
        <a:p>
          <a:pPr marL="0" lvl="0" indent="0" algn="ctr" defTabSz="800100">
            <a:lnSpc>
              <a:spcPct val="90000"/>
            </a:lnSpc>
            <a:spcBef>
              <a:spcPct val="0"/>
            </a:spcBef>
            <a:spcAft>
              <a:spcPct val="35000"/>
            </a:spcAft>
            <a:buNone/>
          </a:pPr>
          <a:r>
            <a:rPr lang="en-US" sz="1800" b="1" kern="1200">
              <a:solidFill>
                <a:srgbClr val="FFFFFF"/>
              </a:solidFill>
              <a:latin typeface="Arial" panose="020B0604020202020204"/>
              <a:ea typeface="+mn-ea"/>
              <a:cs typeface="+mn-cs"/>
            </a:rPr>
            <a:t>Model Training + Tuning</a:t>
          </a:r>
          <a:endParaRPr lang="en-US" sz="1800" b="1" kern="1200" dirty="0">
            <a:solidFill>
              <a:srgbClr val="FFFFFF"/>
            </a:solidFill>
            <a:latin typeface="Arial" panose="020B0604020202020204"/>
            <a:ea typeface="+mn-ea"/>
            <a:cs typeface="+mn-cs"/>
          </a:endParaRPr>
        </a:p>
      </dsp:txBody>
      <dsp:txXfrm>
        <a:off x="4805580" y="340923"/>
        <a:ext cx="1601405" cy="1067602"/>
      </dsp:txXfrm>
    </dsp:sp>
    <dsp:sp modelId="{13512349-37E0-604B-9220-A768ADB4D884}">
      <dsp:nvSpPr>
        <dsp:cNvPr id="0" name=""/>
        <dsp:cNvSpPr/>
      </dsp:nvSpPr>
      <dsp:spPr>
        <a:xfrm>
          <a:off x="6406985" y="340923"/>
          <a:ext cx="2669007" cy="1067602"/>
        </a:xfrm>
        <a:prstGeom prst="chevron">
          <a:avLst/>
        </a:prstGeom>
        <a:solidFill>
          <a:srgbClr val="BD206B"/>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48006" rIns="24003" bIns="48006" numCol="1" spcCol="1270" anchor="ctr" anchorCtr="0">
          <a:noAutofit/>
        </a:bodyPr>
        <a:lstStyle/>
        <a:p>
          <a:pPr marL="0" lvl="0" indent="0" algn="ctr" defTabSz="800100">
            <a:lnSpc>
              <a:spcPct val="90000"/>
            </a:lnSpc>
            <a:spcBef>
              <a:spcPct val="0"/>
            </a:spcBef>
            <a:spcAft>
              <a:spcPct val="35000"/>
            </a:spcAft>
            <a:buNone/>
          </a:pPr>
          <a:r>
            <a:rPr lang="en-US" sz="1800" b="1" kern="1200">
              <a:solidFill>
                <a:srgbClr val="FFFFFF"/>
              </a:solidFill>
              <a:latin typeface="Arial" panose="020B0604020202020204"/>
              <a:ea typeface="+mn-ea"/>
              <a:cs typeface="+mn-cs"/>
            </a:rPr>
            <a:t>Prediction Generation</a:t>
          </a:r>
          <a:endParaRPr lang="en-US" sz="1800" b="1" kern="1200" dirty="0">
            <a:solidFill>
              <a:srgbClr val="FFFFFF"/>
            </a:solidFill>
            <a:latin typeface="Arial" panose="020B0604020202020204"/>
            <a:ea typeface="+mn-ea"/>
            <a:cs typeface="+mn-cs"/>
          </a:endParaRPr>
        </a:p>
      </dsp:txBody>
      <dsp:txXfrm>
        <a:off x="6940786" y="340923"/>
        <a:ext cx="1601405" cy="1067602"/>
      </dsp:txXfrm>
    </dsp:sp>
    <dsp:sp modelId="{84A62DAE-97C0-B641-8EDA-E4C930F6B85D}">
      <dsp:nvSpPr>
        <dsp:cNvPr id="0" name=""/>
        <dsp:cNvSpPr/>
      </dsp:nvSpPr>
      <dsp:spPr>
        <a:xfrm>
          <a:off x="8542191" y="340923"/>
          <a:ext cx="2669007" cy="1067602"/>
        </a:xfrm>
        <a:prstGeom prst="chevron">
          <a:avLst/>
        </a:prstGeom>
        <a:solidFill>
          <a:srgbClr val="BD206B"/>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48006" rIns="24003" bIns="48006" numCol="1" spcCol="1270" anchor="ctr" anchorCtr="0">
          <a:noAutofit/>
        </a:bodyPr>
        <a:lstStyle/>
        <a:p>
          <a:pPr marL="0" lvl="0" indent="0" algn="ctr" defTabSz="800100">
            <a:lnSpc>
              <a:spcPct val="90000"/>
            </a:lnSpc>
            <a:spcBef>
              <a:spcPct val="0"/>
            </a:spcBef>
            <a:spcAft>
              <a:spcPct val="35000"/>
            </a:spcAft>
            <a:buNone/>
          </a:pPr>
          <a:r>
            <a:rPr lang="en-US" sz="1800" b="1" kern="1200">
              <a:solidFill>
                <a:srgbClr val="FFFFFF"/>
              </a:solidFill>
              <a:latin typeface="Arial" panose="020B0604020202020204"/>
              <a:ea typeface="+mn-ea"/>
              <a:cs typeface="+mn-cs"/>
            </a:rPr>
            <a:t>Visualization + Analysis</a:t>
          </a:r>
          <a:endParaRPr lang="en-US" sz="1800" b="1" kern="1200" dirty="0">
            <a:solidFill>
              <a:srgbClr val="FFFFFF"/>
            </a:solidFill>
            <a:latin typeface="Arial" panose="020B0604020202020204"/>
            <a:ea typeface="+mn-ea"/>
            <a:cs typeface="+mn-cs"/>
          </a:endParaRPr>
        </a:p>
      </dsp:txBody>
      <dsp:txXfrm>
        <a:off x="9075992" y="340923"/>
        <a:ext cx="1601405" cy="10676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4E2D6F-B6F1-7649-89D6-BF177B7E3307}">
      <dsp:nvSpPr>
        <dsp:cNvPr id="0" name=""/>
        <dsp:cNvSpPr/>
      </dsp:nvSpPr>
      <dsp:spPr>
        <a:xfrm>
          <a:off x="1921" y="482037"/>
          <a:ext cx="3747573" cy="1499029"/>
        </a:xfrm>
        <a:prstGeom prst="homePlate">
          <a:avLst/>
        </a:prstGeom>
        <a:solidFill>
          <a:schemeClr val="accent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80010" rIns="40005" bIns="80010" numCol="1" spcCol="1270" anchor="ctr" anchorCtr="0">
          <a:noAutofit/>
        </a:bodyPr>
        <a:lstStyle/>
        <a:p>
          <a:pPr marL="0" lvl="0" indent="0" algn="ctr" defTabSz="1333500">
            <a:lnSpc>
              <a:spcPct val="90000"/>
            </a:lnSpc>
            <a:spcBef>
              <a:spcPct val="0"/>
            </a:spcBef>
            <a:spcAft>
              <a:spcPct val="35000"/>
            </a:spcAft>
            <a:buNone/>
          </a:pPr>
          <a:r>
            <a:rPr lang="en-US" sz="3000" b="1" kern="1200"/>
            <a:t>Data Ingestion + Curation</a:t>
          </a:r>
          <a:endParaRPr lang="en-US" sz="3000" b="1" kern="1200" dirty="0"/>
        </a:p>
      </dsp:txBody>
      <dsp:txXfrm>
        <a:off x="1921" y="482037"/>
        <a:ext cx="3372816" cy="1499029"/>
      </dsp:txXfrm>
    </dsp:sp>
    <dsp:sp modelId="{E42F8DD8-3591-3C4E-98BE-0C53E77E4FA5}">
      <dsp:nvSpPr>
        <dsp:cNvPr id="0" name=""/>
        <dsp:cNvSpPr/>
      </dsp:nvSpPr>
      <dsp:spPr>
        <a:xfrm>
          <a:off x="2999980" y="482037"/>
          <a:ext cx="3747573" cy="1499029"/>
        </a:xfrm>
        <a:prstGeom prst="chevron">
          <a:avLst/>
        </a:prstGeom>
        <a:solidFill>
          <a:schemeClr val="accent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015" tIns="80010" rIns="40005" bIns="80010" numCol="1" spcCol="1270" anchor="ctr" anchorCtr="0">
          <a:noAutofit/>
        </a:bodyPr>
        <a:lstStyle/>
        <a:p>
          <a:pPr marL="0" lvl="0" indent="0" algn="ctr" defTabSz="1333500">
            <a:lnSpc>
              <a:spcPct val="90000"/>
            </a:lnSpc>
            <a:spcBef>
              <a:spcPct val="0"/>
            </a:spcBef>
            <a:spcAft>
              <a:spcPct val="35000"/>
            </a:spcAft>
            <a:buNone/>
          </a:pPr>
          <a:r>
            <a:rPr lang="en-US" sz="3000" b="1" kern="1200"/>
            <a:t>Featurization</a:t>
          </a:r>
          <a:endParaRPr lang="en-US" sz="3000" b="1" kern="1200" dirty="0"/>
        </a:p>
      </dsp:txBody>
      <dsp:txXfrm>
        <a:off x="3749495" y="482037"/>
        <a:ext cx="2248544" cy="1499029"/>
      </dsp:txXfrm>
    </dsp:sp>
    <dsp:sp modelId="{6CDC93ED-E72A-5D43-ACB4-77A6F74CE136}">
      <dsp:nvSpPr>
        <dsp:cNvPr id="0" name=""/>
        <dsp:cNvSpPr/>
      </dsp:nvSpPr>
      <dsp:spPr>
        <a:xfrm>
          <a:off x="5998040" y="482037"/>
          <a:ext cx="3747573" cy="1499029"/>
        </a:xfrm>
        <a:prstGeom prst="chevron">
          <a:avLst/>
        </a:prstGeom>
        <a:solidFill>
          <a:schemeClr val="accent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015" tIns="80010" rIns="40005" bIns="80010" numCol="1" spcCol="1270" anchor="ctr" anchorCtr="0">
          <a:noAutofit/>
        </a:bodyPr>
        <a:lstStyle/>
        <a:p>
          <a:pPr marL="0" lvl="0" indent="0" algn="ctr" defTabSz="1333500">
            <a:lnSpc>
              <a:spcPct val="90000"/>
            </a:lnSpc>
            <a:spcBef>
              <a:spcPct val="0"/>
            </a:spcBef>
            <a:spcAft>
              <a:spcPct val="35000"/>
            </a:spcAft>
            <a:buNone/>
          </a:pPr>
          <a:r>
            <a:rPr lang="en-US" sz="3000" b="1" kern="1200"/>
            <a:t>Model Training + Tuning</a:t>
          </a:r>
          <a:endParaRPr lang="en-US" sz="3000" b="1" kern="1200" dirty="0"/>
        </a:p>
      </dsp:txBody>
      <dsp:txXfrm>
        <a:off x="6747555" y="482037"/>
        <a:ext cx="2248544" cy="1499029"/>
      </dsp:txXfrm>
    </dsp:sp>
    <dsp:sp modelId="{13512349-37E0-604B-9220-A768ADB4D884}">
      <dsp:nvSpPr>
        <dsp:cNvPr id="0" name=""/>
        <dsp:cNvSpPr/>
      </dsp:nvSpPr>
      <dsp:spPr>
        <a:xfrm>
          <a:off x="8996099" y="482037"/>
          <a:ext cx="3747573" cy="1499029"/>
        </a:xfrm>
        <a:prstGeom prst="chevron">
          <a:avLst/>
        </a:prstGeom>
        <a:solidFill>
          <a:schemeClr val="accent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015" tIns="80010" rIns="40005" bIns="80010" numCol="1" spcCol="1270" anchor="ctr" anchorCtr="0">
          <a:noAutofit/>
        </a:bodyPr>
        <a:lstStyle/>
        <a:p>
          <a:pPr marL="0" lvl="0" indent="0" algn="ctr" defTabSz="1333500">
            <a:lnSpc>
              <a:spcPct val="90000"/>
            </a:lnSpc>
            <a:spcBef>
              <a:spcPct val="0"/>
            </a:spcBef>
            <a:spcAft>
              <a:spcPct val="35000"/>
            </a:spcAft>
            <a:buNone/>
          </a:pPr>
          <a:r>
            <a:rPr lang="en-US" sz="3000" b="1" kern="1200"/>
            <a:t>Prediction Generation</a:t>
          </a:r>
          <a:endParaRPr lang="en-US" sz="3000" b="1" kern="1200" dirty="0"/>
        </a:p>
      </dsp:txBody>
      <dsp:txXfrm>
        <a:off x="9745614" y="482037"/>
        <a:ext cx="2248544" cy="1499029"/>
      </dsp:txXfrm>
    </dsp:sp>
    <dsp:sp modelId="{84A62DAE-97C0-B641-8EDA-E4C930F6B85D}">
      <dsp:nvSpPr>
        <dsp:cNvPr id="0" name=""/>
        <dsp:cNvSpPr/>
      </dsp:nvSpPr>
      <dsp:spPr>
        <a:xfrm>
          <a:off x="11994158" y="482037"/>
          <a:ext cx="3747573" cy="1499029"/>
        </a:xfrm>
        <a:prstGeom prst="chevron">
          <a:avLst/>
        </a:prstGeom>
        <a:solidFill>
          <a:schemeClr val="accent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015" tIns="80010" rIns="40005" bIns="80010" numCol="1" spcCol="1270" anchor="ctr" anchorCtr="0">
          <a:noAutofit/>
        </a:bodyPr>
        <a:lstStyle/>
        <a:p>
          <a:pPr marL="0" lvl="0" indent="0" algn="ctr" defTabSz="1333500">
            <a:lnSpc>
              <a:spcPct val="90000"/>
            </a:lnSpc>
            <a:spcBef>
              <a:spcPct val="0"/>
            </a:spcBef>
            <a:spcAft>
              <a:spcPct val="35000"/>
            </a:spcAft>
            <a:buNone/>
          </a:pPr>
          <a:r>
            <a:rPr lang="en-US" sz="3000" b="1" kern="1200"/>
            <a:t>Visualization + Analysis</a:t>
          </a:r>
          <a:endParaRPr lang="en-US" sz="3000" b="1" kern="1200" dirty="0"/>
        </a:p>
      </dsp:txBody>
      <dsp:txXfrm>
        <a:off x="12743673" y="482037"/>
        <a:ext cx="2248544" cy="1499029"/>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2.tiff>
</file>

<file path=ppt/media/image3.png>
</file>

<file path=ppt/media/image4.tiff>
</file>

<file path=ppt/media/image5.wmf>
</file>

<file path=ppt/media/image6.wmf>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CEE6D-3D68-4F08-AE8C-552FA638A066}" type="datetimeFigureOut">
              <a:rPr lang="en-US" smtClean="0"/>
              <a:t>3/15/2022</a:t>
            </a:fld>
            <a:endParaRPr lang="en-US"/>
          </a:p>
        </p:txBody>
      </p:sp>
      <p:sp>
        <p:nvSpPr>
          <p:cNvPr id="4" name="Slide Image Placeholder 3"/>
          <p:cNvSpPr>
            <a:spLocks noGrp="1" noRot="1" noChangeAspect="1"/>
          </p:cNvSpPr>
          <p:nvPr>
            <p:ph type="sldImg" idx="2"/>
          </p:nvPr>
        </p:nvSpPr>
        <p:spPr>
          <a:xfrm>
            <a:off x="1044575" y="1143000"/>
            <a:ext cx="47688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42316A-A3E0-43D0-8837-899E29420ACA}" type="slidenum">
              <a:rPr lang="en-US" smtClean="0"/>
              <a:t>‹#›</a:t>
            </a:fld>
            <a:endParaRPr lang="en-US"/>
          </a:p>
        </p:txBody>
      </p:sp>
    </p:spTree>
    <p:extLst>
      <p:ext uri="{BB962C8B-B14F-4D97-AF65-F5344CB8AC3E}">
        <p14:creationId xmlns:p14="http://schemas.microsoft.com/office/powerpoint/2010/main" val="2672495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42316A-A3E0-43D0-8837-899E29420ACA}" type="slidenum">
              <a:rPr lang="en-US" smtClean="0"/>
              <a:t>1</a:t>
            </a:fld>
            <a:endParaRPr lang="en-US"/>
          </a:p>
        </p:txBody>
      </p:sp>
    </p:spTree>
    <p:extLst>
      <p:ext uri="{BB962C8B-B14F-4D97-AF65-F5344CB8AC3E}">
        <p14:creationId xmlns:p14="http://schemas.microsoft.com/office/powerpoint/2010/main" val="24548167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31720" y="6249248"/>
            <a:ext cx="26426160" cy="4312073"/>
          </a:xfrm>
        </p:spPr>
        <p:txBody>
          <a:bodyPr/>
          <a:lstStyle/>
          <a:p>
            <a:r>
              <a:rPr lang="en-US"/>
              <a:t>Click to edit Master title style</a:t>
            </a:r>
          </a:p>
        </p:txBody>
      </p:sp>
      <p:sp>
        <p:nvSpPr>
          <p:cNvPr id="3" name="Subtitle 2"/>
          <p:cNvSpPr>
            <a:spLocks noGrp="1"/>
          </p:cNvSpPr>
          <p:nvPr>
            <p:ph type="subTitle" idx="1"/>
          </p:nvPr>
        </p:nvSpPr>
        <p:spPr>
          <a:xfrm>
            <a:off x="4663440" y="11399520"/>
            <a:ext cx="21762720" cy="5140960"/>
          </a:xfrm>
        </p:spPr>
        <p:txBody>
          <a:bodyPr/>
          <a:lstStyle>
            <a:lvl1pPr marL="0" indent="0" algn="ctr">
              <a:buNone/>
              <a:defRPr>
                <a:solidFill>
                  <a:schemeClr val="tx1">
                    <a:tint val="75000"/>
                  </a:schemeClr>
                </a:solidFill>
              </a:defRPr>
            </a:lvl1pPr>
            <a:lvl2pPr marL="1463040" indent="0" algn="ctr">
              <a:buNone/>
              <a:defRPr>
                <a:solidFill>
                  <a:schemeClr val="tx1">
                    <a:tint val="75000"/>
                  </a:schemeClr>
                </a:solidFill>
              </a:defRPr>
            </a:lvl2pPr>
            <a:lvl3pPr marL="2926080" indent="0" algn="ctr">
              <a:buNone/>
              <a:defRPr>
                <a:solidFill>
                  <a:schemeClr val="tx1">
                    <a:tint val="75000"/>
                  </a:schemeClr>
                </a:solidFill>
              </a:defRPr>
            </a:lvl3pPr>
            <a:lvl4pPr marL="4389120" indent="0" algn="ctr">
              <a:buNone/>
              <a:defRPr>
                <a:solidFill>
                  <a:schemeClr val="tx1">
                    <a:tint val="75000"/>
                  </a:schemeClr>
                </a:solidFill>
              </a:defRPr>
            </a:lvl4pPr>
            <a:lvl5pPr marL="5852160" indent="0" algn="ctr">
              <a:buNone/>
              <a:defRPr>
                <a:solidFill>
                  <a:schemeClr val="tx1">
                    <a:tint val="75000"/>
                  </a:schemeClr>
                </a:solidFill>
              </a:defRPr>
            </a:lvl5pPr>
            <a:lvl6pPr marL="7315200" indent="0" algn="ctr">
              <a:buNone/>
              <a:defRPr>
                <a:solidFill>
                  <a:schemeClr val="tx1">
                    <a:tint val="75000"/>
                  </a:schemeClr>
                </a:solidFill>
              </a:defRPr>
            </a:lvl6pPr>
            <a:lvl7pPr marL="8778240" indent="0" algn="ctr">
              <a:buNone/>
              <a:defRPr>
                <a:solidFill>
                  <a:schemeClr val="tx1">
                    <a:tint val="75000"/>
                  </a:schemeClr>
                </a:solidFill>
              </a:defRPr>
            </a:lvl7pPr>
            <a:lvl8pPr marL="10241280" indent="0" algn="ctr">
              <a:buNone/>
              <a:defRPr>
                <a:solidFill>
                  <a:schemeClr val="tx1">
                    <a:tint val="75000"/>
                  </a:schemeClr>
                </a:solidFill>
              </a:defRPr>
            </a:lvl8pPr>
            <a:lvl9pPr marL="1170432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7CD3980-108E-454E-993F-3B2A44692302}" type="datetimeFigureOut">
              <a:rPr lang="en-US" smtClean="0"/>
              <a:t>3/15/2022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D7BF8-478D-412F-AF3B-E1D228878F99}" type="slidenum">
              <a:rPr lang="en-US" smtClean="0"/>
              <a:t>‹#›</a:t>
            </a:fld>
            <a:endParaRPr lang="en-US"/>
          </a:p>
        </p:txBody>
      </p:sp>
    </p:spTree>
    <p:extLst>
      <p:ext uri="{BB962C8B-B14F-4D97-AF65-F5344CB8AC3E}">
        <p14:creationId xmlns:p14="http://schemas.microsoft.com/office/powerpoint/2010/main" val="20141875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7CD3980-108E-454E-993F-3B2A44692302}" type="datetimeFigureOut">
              <a:rPr lang="en-US" smtClean="0"/>
              <a:t>3/15/2022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D7BF8-478D-412F-AF3B-E1D228878F99}" type="slidenum">
              <a:rPr lang="en-US" smtClean="0"/>
              <a:t>‹#›</a:t>
            </a:fld>
            <a:endParaRPr lang="en-US"/>
          </a:p>
        </p:txBody>
      </p:sp>
    </p:spTree>
    <p:extLst>
      <p:ext uri="{BB962C8B-B14F-4D97-AF65-F5344CB8AC3E}">
        <p14:creationId xmlns:p14="http://schemas.microsoft.com/office/powerpoint/2010/main" val="3653516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639106" y="2360933"/>
            <a:ext cx="23781385" cy="5035253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284154" y="2360933"/>
            <a:ext cx="70836790" cy="5035253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7CD3980-108E-454E-993F-3B2A44692302}" type="datetimeFigureOut">
              <a:rPr lang="en-US" smtClean="0"/>
              <a:t>3/15/2022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D7BF8-478D-412F-AF3B-E1D228878F99}" type="slidenum">
              <a:rPr lang="en-US" smtClean="0"/>
              <a:t>‹#›</a:t>
            </a:fld>
            <a:endParaRPr lang="en-US"/>
          </a:p>
        </p:txBody>
      </p:sp>
    </p:spTree>
    <p:extLst>
      <p:ext uri="{BB962C8B-B14F-4D97-AF65-F5344CB8AC3E}">
        <p14:creationId xmlns:p14="http://schemas.microsoft.com/office/powerpoint/2010/main" val="1644841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7CD3980-108E-454E-993F-3B2A44692302}" type="datetimeFigureOut">
              <a:rPr lang="en-US" smtClean="0"/>
              <a:t>3/15/2022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D7BF8-478D-412F-AF3B-E1D228878F99}" type="slidenum">
              <a:rPr lang="en-US" smtClean="0"/>
              <a:t>‹#›</a:t>
            </a:fld>
            <a:endParaRPr lang="en-US"/>
          </a:p>
        </p:txBody>
      </p:sp>
    </p:spTree>
    <p:extLst>
      <p:ext uri="{BB962C8B-B14F-4D97-AF65-F5344CB8AC3E}">
        <p14:creationId xmlns:p14="http://schemas.microsoft.com/office/powerpoint/2010/main" val="2499227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55864" y="12926908"/>
            <a:ext cx="26426160" cy="3995420"/>
          </a:xfrm>
        </p:spPr>
        <p:txBody>
          <a:bodyPr anchor="t"/>
          <a:lstStyle>
            <a:lvl1pPr algn="l">
              <a:defRPr sz="12800" b="1" cap="all"/>
            </a:lvl1pPr>
          </a:lstStyle>
          <a:p>
            <a:r>
              <a:rPr lang="en-US"/>
              <a:t>Click to edit Master title style</a:t>
            </a:r>
          </a:p>
        </p:txBody>
      </p:sp>
      <p:sp>
        <p:nvSpPr>
          <p:cNvPr id="3" name="Text Placeholder 2"/>
          <p:cNvSpPr>
            <a:spLocks noGrp="1"/>
          </p:cNvSpPr>
          <p:nvPr>
            <p:ph type="body" idx="1"/>
          </p:nvPr>
        </p:nvSpPr>
        <p:spPr>
          <a:xfrm>
            <a:off x="2455864" y="8526359"/>
            <a:ext cx="26426160" cy="4400549"/>
          </a:xfrm>
        </p:spPr>
        <p:txBody>
          <a:bodyPr anchor="b"/>
          <a:lstStyle>
            <a:lvl1pPr marL="0" indent="0">
              <a:buNone/>
              <a:defRPr sz="6400">
                <a:solidFill>
                  <a:schemeClr val="tx1">
                    <a:tint val="75000"/>
                  </a:schemeClr>
                </a:solidFill>
              </a:defRPr>
            </a:lvl1pPr>
            <a:lvl2pPr marL="1463040" indent="0">
              <a:buNone/>
              <a:defRPr sz="5800">
                <a:solidFill>
                  <a:schemeClr val="tx1">
                    <a:tint val="75000"/>
                  </a:schemeClr>
                </a:solidFill>
              </a:defRPr>
            </a:lvl2pPr>
            <a:lvl3pPr marL="2926080" indent="0">
              <a:buNone/>
              <a:defRPr sz="5100">
                <a:solidFill>
                  <a:schemeClr val="tx1">
                    <a:tint val="75000"/>
                  </a:schemeClr>
                </a:solidFill>
              </a:defRPr>
            </a:lvl3pPr>
            <a:lvl4pPr marL="4389120" indent="0">
              <a:buNone/>
              <a:defRPr sz="4500">
                <a:solidFill>
                  <a:schemeClr val="tx1">
                    <a:tint val="75000"/>
                  </a:schemeClr>
                </a:solidFill>
              </a:defRPr>
            </a:lvl4pPr>
            <a:lvl5pPr marL="5852160" indent="0">
              <a:buNone/>
              <a:defRPr sz="4500">
                <a:solidFill>
                  <a:schemeClr val="tx1">
                    <a:tint val="75000"/>
                  </a:schemeClr>
                </a:solidFill>
              </a:defRPr>
            </a:lvl5pPr>
            <a:lvl6pPr marL="7315200" indent="0">
              <a:buNone/>
              <a:defRPr sz="4500">
                <a:solidFill>
                  <a:schemeClr val="tx1">
                    <a:tint val="75000"/>
                  </a:schemeClr>
                </a:solidFill>
              </a:defRPr>
            </a:lvl6pPr>
            <a:lvl7pPr marL="8778240" indent="0">
              <a:buNone/>
              <a:defRPr sz="4500">
                <a:solidFill>
                  <a:schemeClr val="tx1">
                    <a:tint val="75000"/>
                  </a:schemeClr>
                </a:solidFill>
              </a:defRPr>
            </a:lvl7pPr>
            <a:lvl8pPr marL="10241280" indent="0">
              <a:buNone/>
              <a:defRPr sz="4500">
                <a:solidFill>
                  <a:schemeClr val="tx1">
                    <a:tint val="75000"/>
                  </a:schemeClr>
                </a:solidFill>
              </a:defRPr>
            </a:lvl8pPr>
            <a:lvl9pPr marL="11704320" indent="0">
              <a:buNone/>
              <a:defRPr sz="45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CD3980-108E-454E-993F-3B2A44692302}" type="datetimeFigureOut">
              <a:rPr lang="en-US" smtClean="0"/>
              <a:t>3/15/2022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D7BF8-478D-412F-AF3B-E1D228878F99}" type="slidenum">
              <a:rPr lang="en-US" smtClean="0"/>
              <a:t>‹#›</a:t>
            </a:fld>
            <a:endParaRPr lang="en-US"/>
          </a:p>
        </p:txBody>
      </p:sp>
    </p:spTree>
    <p:extLst>
      <p:ext uri="{BB962C8B-B14F-4D97-AF65-F5344CB8AC3E}">
        <p14:creationId xmlns:p14="http://schemas.microsoft.com/office/powerpoint/2010/main" val="5580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284156" y="13769765"/>
            <a:ext cx="47309086" cy="38943702"/>
          </a:xfrm>
        </p:spPr>
        <p:txBody>
          <a:bodyPr/>
          <a:lstStyle>
            <a:lvl1pPr>
              <a:defRPr sz="9000"/>
            </a:lvl1pPr>
            <a:lvl2pPr>
              <a:defRPr sz="77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3111400" y="13769765"/>
            <a:ext cx="47309089" cy="38943702"/>
          </a:xfrm>
        </p:spPr>
        <p:txBody>
          <a:bodyPr/>
          <a:lstStyle>
            <a:lvl1pPr>
              <a:defRPr sz="9000"/>
            </a:lvl1pPr>
            <a:lvl2pPr>
              <a:defRPr sz="77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7CD3980-108E-454E-993F-3B2A44692302}" type="datetimeFigureOut">
              <a:rPr lang="en-US" smtClean="0"/>
              <a:t>3/15/2022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D7BF8-478D-412F-AF3B-E1D228878F99}" type="slidenum">
              <a:rPr lang="en-US" smtClean="0"/>
              <a:t>‹#›</a:t>
            </a:fld>
            <a:endParaRPr lang="en-US"/>
          </a:p>
        </p:txBody>
      </p:sp>
    </p:spTree>
    <p:extLst>
      <p:ext uri="{BB962C8B-B14F-4D97-AF65-F5344CB8AC3E}">
        <p14:creationId xmlns:p14="http://schemas.microsoft.com/office/powerpoint/2010/main" val="2994086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54480" y="805605"/>
            <a:ext cx="27980640" cy="33528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54480" y="4502998"/>
            <a:ext cx="13736639" cy="1876635"/>
          </a:xfrm>
        </p:spPr>
        <p:txBody>
          <a:bodyPr anchor="b"/>
          <a:lstStyle>
            <a:lvl1pPr marL="0" indent="0">
              <a:buNone/>
              <a:defRPr sz="7700" b="1"/>
            </a:lvl1pPr>
            <a:lvl2pPr marL="1463040" indent="0">
              <a:buNone/>
              <a:defRPr sz="6400" b="1"/>
            </a:lvl2pPr>
            <a:lvl3pPr marL="2926080" indent="0">
              <a:buNone/>
              <a:defRPr sz="5800" b="1"/>
            </a:lvl3pPr>
            <a:lvl4pPr marL="4389120" indent="0">
              <a:buNone/>
              <a:defRPr sz="5100" b="1"/>
            </a:lvl4pPr>
            <a:lvl5pPr marL="5852160" indent="0">
              <a:buNone/>
              <a:defRPr sz="5100" b="1"/>
            </a:lvl5pPr>
            <a:lvl6pPr marL="7315200" indent="0">
              <a:buNone/>
              <a:defRPr sz="5100" b="1"/>
            </a:lvl6pPr>
            <a:lvl7pPr marL="8778240" indent="0">
              <a:buNone/>
              <a:defRPr sz="5100" b="1"/>
            </a:lvl7pPr>
            <a:lvl8pPr marL="10241280" indent="0">
              <a:buNone/>
              <a:defRPr sz="5100" b="1"/>
            </a:lvl8pPr>
            <a:lvl9pPr marL="11704320" indent="0">
              <a:buNone/>
              <a:defRPr sz="5100" b="1"/>
            </a:lvl9pPr>
          </a:lstStyle>
          <a:p>
            <a:pPr lvl="0"/>
            <a:r>
              <a:rPr lang="en-US"/>
              <a:t>Click to edit Master text styles</a:t>
            </a:r>
          </a:p>
        </p:txBody>
      </p:sp>
      <p:sp>
        <p:nvSpPr>
          <p:cNvPr id="4" name="Content Placeholder 3"/>
          <p:cNvSpPr>
            <a:spLocks noGrp="1"/>
          </p:cNvSpPr>
          <p:nvPr>
            <p:ph sz="half" idx="2"/>
          </p:nvPr>
        </p:nvSpPr>
        <p:spPr>
          <a:xfrm>
            <a:off x="1554480" y="6379633"/>
            <a:ext cx="13736639" cy="11590445"/>
          </a:xfrm>
        </p:spPr>
        <p:txBody>
          <a:bodyPr/>
          <a:lstStyle>
            <a:lvl1pPr>
              <a:defRPr sz="7700"/>
            </a:lvl1pPr>
            <a:lvl2pPr>
              <a:defRPr sz="6400"/>
            </a:lvl2pPr>
            <a:lvl3pPr>
              <a:defRPr sz="5800"/>
            </a:lvl3pPr>
            <a:lvl4pPr>
              <a:defRPr sz="5100"/>
            </a:lvl4pPr>
            <a:lvl5pPr>
              <a:defRPr sz="5100"/>
            </a:lvl5pPr>
            <a:lvl6pPr>
              <a:defRPr sz="5100"/>
            </a:lvl6pPr>
            <a:lvl7pPr>
              <a:defRPr sz="5100"/>
            </a:lvl7pPr>
            <a:lvl8pPr>
              <a:defRPr sz="5100"/>
            </a:lvl8pPr>
            <a:lvl9pPr>
              <a:defRPr sz="5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5793087" y="4502998"/>
            <a:ext cx="13742035" cy="1876635"/>
          </a:xfrm>
        </p:spPr>
        <p:txBody>
          <a:bodyPr anchor="b"/>
          <a:lstStyle>
            <a:lvl1pPr marL="0" indent="0">
              <a:buNone/>
              <a:defRPr sz="7700" b="1"/>
            </a:lvl1pPr>
            <a:lvl2pPr marL="1463040" indent="0">
              <a:buNone/>
              <a:defRPr sz="6400" b="1"/>
            </a:lvl2pPr>
            <a:lvl3pPr marL="2926080" indent="0">
              <a:buNone/>
              <a:defRPr sz="5800" b="1"/>
            </a:lvl3pPr>
            <a:lvl4pPr marL="4389120" indent="0">
              <a:buNone/>
              <a:defRPr sz="5100" b="1"/>
            </a:lvl4pPr>
            <a:lvl5pPr marL="5852160" indent="0">
              <a:buNone/>
              <a:defRPr sz="5100" b="1"/>
            </a:lvl5pPr>
            <a:lvl6pPr marL="7315200" indent="0">
              <a:buNone/>
              <a:defRPr sz="5100" b="1"/>
            </a:lvl6pPr>
            <a:lvl7pPr marL="8778240" indent="0">
              <a:buNone/>
              <a:defRPr sz="5100" b="1"/>
            </a:lvl7pPr>
            <a:lvl8pPr marL="10241280" indent="0">
              <a:buNone/>
              <a:defRPr sz="5100" b="1"/>
            </a:lvl8pPr>
            <a:lvl9pPr marL="11704320" indent="0">
              <a:buNone/>
              <a:defRPr sz="5100" b="1"/>
            </a:lvl9pPr>
          </a:lstStyle>
          <a:p>
            <a:pPr lvl="0"/>
            <a:r>
              <a:rPr lang="en-US"/>
              <a:t>Click to edit Master text styles</a:t>
            </a:r>
          </a:p>
        </p:txBody>
      </p:sp>
      <p:sp>
        <p:nvSpPr>
          <p:cNvPr id="6" name="Content Placeholder 5"/>
          <p:cNvSpPr>
            <a:spLocks noGrp="1"/>
          </p:cNvSpPr>
          <p:nvPr>
            <p:ph sz="quarter" idx="4"/>
          </p:nvPr>
        </p:nvSpPr>
        <p:spPr>
          <a:xfrm>
            <a:off x="15793087" y="6379633"/>
            <a:ext cx="13742035" cy="11590445"/>
          </a:xfrm>
        </p:spPr>
        <p:txBody>
          <a:bodyPr/>
          <a:lstStyle>
            <a:lvl1pPr>
              <a:defRPr sz="7700"/>
            </a:lvl1pPr>
            <a:lvl2pPr>
              <a:defRPr sz="6400"/>
            </a:lvl2pPr>
            <a:lvl3pPr>
              <a:defRPr sz="5800"/>
            </a:lvl3pPr>
            <a:lvl4pPr>
              <a:defRPr sz="5100"/>
            </a:lvl4pPr>
            <a:lvl5pPr>
              <a:defRPr sz="5100"/>
            </a:lvl5pPr>
            <a:lvl6pPr>
              <a:defRPr sz="5100"/>
            </a:lvl6pPr>
            <a:lvl7pPr>
              <a:defRPr sz="5100"/>
            </a:lvl7pPr>
            <a:lvl8pPr>
              <a:defRPr sz="5100"/>
            </a:lvl8pPr>
            <a:lvl9pPr>
              <a:defRPr sz="5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7CD3980-108E-454E-993F-3B2A44692302}" type="datetimeFigureOut">
              <a:rPr lang="en-US" smtClean="0"/>
              <a:t>3/15/2022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7D7BF8-478D-412F-AF3B-E1D228878F99}" type="slidenum">
              <a:rPr lang="en-US" smtClean="0"/>
              <a:t>‹#›</a:t>
            </a:fld>
            <a:endParaRPr lang="en-US"/>
          </a:p>
        </p:txBody>
      </p:sp>
    </p:spTree>
    <p:extLst>
      <p:ext uri="{BB962C8B-B14F-4D97-AF65-F5344CB8AC3E}">
        <p14:creationId xmlns:p14="http://schemas.microsoft.com/office/powerpoint/2010/main" val="4087286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7CD3980-108E-454E-993F-3B2A44692302}" type="datetimeFigureOut">
              <a:rPr lang="en-US" smtClean="0"/>
              <a:t>3/15/2022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7D7BF8-478D-412F-AF3B-E1D228878F99}" type="slidenum">
              <a:rPr lang="en-US" smtClean="0"/>
              <a:t>‹#›</a:t>
            </a:fld>
            <a:endParaRPr lang="en-US"/>
          </a:p>
        </p:txBody>
      </p:sp>
    </p:spTree>
    <p:extLst>
      <p:ext uri="{BB962C8B-B14F-4D97-AF65-F5344CB8AC3E}">
        <p14:creationId xmlns:p14="http://schemas.microsoft.com/office/powerpoint/2010/main" val="3176275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CD3980-108E-454E-993F-3B2A44692302}" type="datetimeFigureOut">
              <a:rPr lang="en-US" smtClean="0"/>
              <a:t>3/15/2022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07D7BF8-478D-412F-AF3B-E1D228878F99}" type="slidenum">
              <a:rPr lang="en-US" smtClean="0"/>
              <a:t>‹#›</a:t>
            </a:fld>
            <a:endParaRPr lang="en-US"/>
          </a:p>
        </p:txBody>
      </p:sp>
    </p:spTree>
    <p:extLst>
      <p:ext uri="{BB962C8B-B14F-4D97-AF65-F5344CB8AC3E}">
        <p14:creationId xmlns:p14="http://schemas.microsoft.com/office/powerpoint/2010/main" val="20332442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54482" y="800947"/>
            <a:ext cx="10228264" cy="3408680"/>
          </a:xfrm>
        </p:spPr>
        <p:txBody>
          <a:bodyPr anchor="b"/>
          <a:lstStyle>
            <a:lvl1pPr algn="l">
              <a:defRPr sz="6400" b="1"/>
            </a:lvl1pPr>
          </a:lstStyle>
          <a:p>
            <a:r>
              <a:rPr lang="en-US"/>
              <a:t>Click to edit Master title style</a:t>
            </a:r>
          </a:p>
        </p:txBody>
      </p:sp>
      <p:sp>
        <p:nvSpPr>
          <p:cNvPr id="3" name="Content Placeholder 2"/>
          <p:cNvSpPr>
            <a:spLocks noGrp="1"/>
          </p:cNvSpPr>
          <p:nvPr>
            <p:ph idx="1"/>
          </p:nvPr>
        </p:nvSpPr>
        <p:spPr>
          <a:xfrm>
            <a:off x="12155170" y="800948"/>
            <a:ext cx="17379950" cy="17169131"/>
          </a:xfrm>
        </p:spPr>
        <p:txBody>
          <a:bodyPr/>
          <a:lstStyle>
            <a:lvl1pPr>
              <a:defRPr sz="10200"/>
            </a:lvl1pPr>
            <a:lvl2pPr>
              <a:defRPr sz="9000"/>
            </a:lvl2pPr>
            <a:lvl3pPr>
              <a:defRPr sz="770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54482" y="4209628"/>
            <a:ext cx="10228264" cy="13760451"/>
          </a:xfrm>
        </p:spPr>
        <p:txBody>
          <a:bodyPr/>
          <a:lstStyle>
            <a:lvl1pPr marL="0" indent="0">
              <a:buNone/>
              <a:defRPr sz="4500"/>
            </a:lvl1pPr>
            <a:lvl2pPr marL="1463040" indent="0">
              <a:buNone/>
              <a:defRPr sz="3800"/>
            </a:lvl2pPr>
            <a:lvl3pPr marL="2926080" indent="0">
              <a:buNone/>
              <a:defRPr sz="3200"/>
            </a:lvl3pPr>
            <a:lvl4pPr marL="4389120" indent="0">
              <a:buNone/>
              <a:defRPr sz="2900"/>
            </a:lvl4pPr>
            <a:lvl5pPr marL="5852160" indent="0">
              <a:buNone/>
              <a:defRPr sz="2900"/>
            </a:lvl5pPr>
            <a:lvl6pPr marL="7315200" indent="0">
              <a:buNone/>
              <a:defRPr sz="2900"/>
            </a:lvl6pPr>
            <a:lvl7pPr marL="8778240" indent="0">
              <a:buNone/>
              <a:defRPr sz="2900"/>
            </a:lvl7pPr>
            <a:lvl8pPr marL="10241280" indent="0">
              <a:buNone/>
              <a:defRPr sz="2900"/>
            </a:lvl8pPr>
            <a:lvl9pPr marL="11704320" indent="0">
              <a:buNone/>
              <a:defRPr sz="2900"/>
            </a:lvl9pPr>
          </a:lstStyle>
          <a:p>
            <a:pPr lvl="0"/>
            <a:r>
              <a:rPr lang="en-US"/>
              <a:t>Click to edit Master text styles</a:t>
            </a:r>
          </a:p>
        </p:txBody>
      </p:sp>
      <p:sp>
        <p:nvSpPr>
          <p:cNvPr id="5" name="Date Placeholder 4"/>
          <p:cNvSpPr>
            <a:spLocks noGrp="1"/>
          </p:cNvSpPr>
          <p:nvPr>
            <p:ph type="dt" sz="half" idx="10"/>
          </p:nvPr>
        </p:nvSpPr>
        <p:spPr/>
        <p:txBody>
          <a:bodyPr/>
          <a:lstStyle/>
          <a:p>
            <a:fld id="{27CD3980-108E-454E-993F-3B2A44692302}" type="datetimeFigureOut">
              <a:rPr lang="en-US" smtClean="0"/>
              <a:t>3/15/2022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D7BF8-478D-412F-AF3B-E1D228878F99}" type="slidenum">
              <a:rPr lang="en-US" smtClean="0"/>
              <a:t>‹#›</a:t>
            </a:fld>
            <a:endParaRPr lang="en-US"/>
          </a:p>
        </p:txBody>
      </p:sp>
    </p:spTree>
    <p:extLst>
      <p:ext uri="{BB962C8B-B14F-4D97-AF65-F5344CB8AC3E}">
        <p14:creationId xmlns:p14="http://schemas.microsoft.com/office/powerpoint/2010/main" val="2540310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3779" y="14081760"/>
            <a:ext cx="18653760" cy="1662431"/>
          </a:xfrm>
        </p:spPr>
        <p:txBody>
          <a:bodyPr anchor="b"/>
          <a:lstStyle>
            <a:lvl1pPr algn="l">
              <a:defRPr sz="6400" b="1"/>
            </a:lvl1pPr>
          </a:lstStyle>
          <a:p>
            <a:r>
              <a:rPr lang="en-US"/>
              <a:t>Click to edit Master title style</a:t>
            </a:r>
          </a:p>
        </p:txBody>
      </p:sp>
      <p:sp>
        <p:nvSpPr>
          <p:cNvPr id="3" name="Picture Placeholder 2"/>
          <p:cNvSpPr>
            <a:spLocks noGrp="1"/>
          </p:cNvSpPr>
          <p:nvPr>
            <p:ph type="pic" idx="1"/>
          </p:nvPr>
        </p:nvSpPr>
        <p:spPr>
          <a:xfrm>
            <a:off x="6093779" y="1797473"/>
            <a:ext cx="18653760" cy="12070080"/>
          </a:xfrm>
        </p:spPr>
        <p:txBody>
          <a:bodyPr/>
          <a:lstStyle>
            <a:lvl1pPr marL="0" indent="0">
              <a:buNone/>
              <a:defRPr sz="10200"/>
            </a:lvl1pPr>
            <a:lvl2pPr marL="1463040" indent="0">
              <a:buNone/>
              <a:defRPr sz="9000"/>
            </a:lvl2pPr>
            <a:lvl3pPr marL="2926080" indent="0">
              <a:buNone/>
              <a:defRPr sz="770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endParaRPr lang="en-US"/>
          </a:p>
        </p:txBody>
      </p:sp>
      <p:sp>
        <p:nvSpPr>
          <p:cNvPr id="4" name="Text Placeholder 3"/>
          <p:cNvSpPr>
            <a:spLocks noGrp="1"/>
          </p:cNvSpPr>
          <p:nvPr>
            <p:ph type="body" sz="half" idx="2"/>
          </p:nvPr>
        </p:nvSpPr>
        <p:spPr>
          <a:xfrm>
            <a:off x="6093779" y="15744191"/>
            <a:ext cx="18653760" cy="2360929"/>
          </a:xfrm>
        </p:spPr>
        <p:txBody>
          <a:bodyPr/>
          <a:lstStyle>
            <a:lvl1pPr marL="0" indent="0">
              <a:buNone/>
              <a:defRPr sz="4500"/>
            </a:lvl1pPr>
            <a:lvl2pPr marL="1463040" indent="0">
              <a:buNone/>
              <a:defRPr sz="3800"/>
            </a:lvl2pPr>
            <a:lvl3pPr marL="2926080" indent="0">
              <a:buNone/>
              <a:defRPr sz="3200"/>
            </a:lvl3pPr>
            <a:lvl4pPr marL="4389120" indent="0">
              <a:buNone/>
              <a:defRPr sz="2900"/>
            </a:lvl4pPr>
            <a:lvl5pPr marL="5852160" indent="0">
              <a:buNone/>
              <a:defRPr sz="2900"/>
            </a:lvl5pPr>
            <a:lvl6pPr marL="7315200" indent="0">
              <a:buNone/>
              <a:defRPr sz="2900"/>
            </a:lvl6pPr>
            <a:lvl7pPr marL="8778240" indent="0">
              <a:buNone/>
              <a:defRPr sz="2900"/>
            </a:lvl7pPr>
            <a:lvl8pPr marL="10241280" indent="0">
              <a:buNone/>
              <a:defRPr sz="2900"/>
            </a:lvl8pPr>
            <a:lvl9pPr marL="11704320" indent="0">
              <a:buNone/>
              <a:defRPr sz="2900"/>
            </a:lvl9pPr>
          </a:lstStyle>
          <a:p>
            <a:pPr lvl="0"/>
            <a:r>
              <a:rPr lang="en-US"/>
              <a:t>Click to edit Master text styles</a:t>
            </a:r>
          </a:p>
        </p:txBody>
      </p:sp>
      <p:sp>
        <p:nvSpPr>
          <p:cNvPr id="5" name="Date Placeholder 4"/>
          <p:cNvSpPr>
            <a:spLocks noGrp="1"/>
          </p:cNvSpPr>
          <p:nvPr>
            <p:ph type="dt" sz="half" idx="10"/>
          </p:nvPr>
        </p:nvSpPr>
        <p:spPr/>
        <p:txBody>
          <a:bodyPr/>
          <a:lstStyle/>
          <a:p>
            <a:fld id="{27CD3980-108E-454E-993F-3B2A44692302}" type="datetimeFigureOut">
              <a:rPr lang="en-US" smtClean="0"/>
              <a:t>3/15/2022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D7BF8-478D-412F-AF3B-E1D228878F99}" type="slidenum">
              <a:rPr lang="en-US" smtClean="0"/>
              <a:t>‹#›</a:t>
            </a:fld>
            <a:endParaRPr lang="en-US"/>
          </a:p>
        </p:txBody>
      </p:sp>
    </p:spTree>
    <p:extLst>
      <p:ext uri="{BB962C8B-B14F-4D97-AF65-F5344CB8AC3E}">
        <p14:creationId xmlns:p14="http://schemas.microsoft.com/office/powerpoint/2010/main" val="1221497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54480" y="805605"/>
            <a:ext cx="27980640" cy="3352800"/>
          </a:xfrm>
          <a:prstGeom prst="rect">
            <a:avLst/>
          </a:prstGeom>
        </p:spPr>
        <p:txBody>
          <a:bodyPr vert="horz" lIns="292608" tIns="146304" rIns="292608" bIns="146304" rtlCol="0" anchor="ctr">
            <a:normAutofit/>
          </a:bodyPr>
          <a:lstStyle/>
          <a:p>
            <a:r>
              <a:rPr lang="en-US"/>
              <a:t>Click to edit Master title style</a:t>
            </a:r>
          </a:p>
        </p:txBody>
      </p:sp>
      <p:sp>
        <p:nvSpPr>
          <p:cNvPr id="3" name="Text Placeholder 2"/>
          <p:cNvSpPr>
            <a:spLocks noGrp="1"/>
          </p:cNvSpPr>
          <p:nvPr>
            <p:ph type="body" idx="1"/>
          </p:nvPr>
        </p:nvSpPr>
        <p:spPr>
          <a:xfrm>
            <a:off x="1554480" y="4693922"/>
            <a:ext cx="27980640" cy="13276158"/>
          </a:xfrm>
          <a:prstGeom prst="rect">
            <a:avLst/>
          </a:prstGeom>
        </p:spPr>
        <p:txBody>
          <a:bodyPr vert="horz" lIns="292608" tIns="146304" rIns="292608" bIns="146304"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554480" y="18645295"/>
            <a:ext cx="7254240" cy="1071033"/>
          </a:xfrm>
          <a:prstGeom prst="rect">
            <a:avLst/>
          </a:prstGeom>
        </p:spPr>
        <p:txBody>
          <a:bodyPr vert="horz" lIns="292608" tIns="146304" rIns="292608" bIns="146304" rtlCol="0" anchor="ctr"/>
          <a:lstStyle>
            <a:lvl1pPr algn="l">
              <a:defRPr sz="3800">
                <a:solidFill>
                  <a:schemeClr val="tx1">
                    <a:tint val="75000"/>
                  </a:schemeClr>
                </a:solidFill>
              </a:defRPr>
            </a:lvl1pPr>
          </a:lstStyle>
          <a:p>
            <a:fld id="{27CD3980-108E-454E-993F-3B2A44692302}" type="datetimeFigureOut">
              <a:rPr lang="en-US" smtClean="0"/>
              <a:t>3/15/2022</a:t>
            </a:fld>
            <a:endParaRPr lang="en-US"/>
          </a:p>
        </p:txBody>
      </p:sp>
      <p:sp>
        <p:nvSpPr>
          <p:cNvPr id="5" name="Footer Placeholder 4"/>
          <p:cNvSpPr>
            <a:spLocks noGrp="1"/>
          </p:cNvSpPr>
          <p:nvPr>
            <p:ph type="ftr" sz="quarter" idx="3"/>
          </p:nvPr>
        </p:nvSpPr>
        <p:spPr>
          <a:xfrm>
            <a:off x="10622280" y="18645295"/>
            <a:ext cx="9845040" cy="1071033"/>
          </a:xfrm>
          <a:prstGeom prst="rect">
            <a:avLst/>
          </a:prstGeom>
        </p:spPr>
        <p:txBody>
          <a:bodyPr vert="horz" lIns="292608" tIns="146304" rIns="292608" bIns="146304" rtlCol="0" anchor="ctr"/>
          <a:lstStyle>
            <a:lvl1pPr algn="ctr">
              <a:defRPr sz="3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280880" y="18645295"/>
            <a:ext cx="7254240" cy="1071033"/>
          </a:xfrm>
          <a:prstGeom prst="rect">
            <a:avLst/>
          </a:prstGeom>
        </p:spPr>
        <p:txBody>
          <a:bodyPr vert="horz" lIns="292608" tIns="146304" rIns="292608" bIns="146304" rtlCol="0" anchor="ctr"/>
          <a:lstStyle>
            <a:lvl1pPr algn="r">
              <a:defRPr sz="3800">
                <a:solidFill>
                  <a:schemeClr val="tx1">
                    <a:tint val="75000"/>
                  </a:schemeClr>
                </a:solidFill>
              </a:defRPr>
            </a:lvl1pPr>
          </a:lstStyle>
          <a:p>
            <a:fld id="{107D7BF8-478D-412F-AF3B-E1D228878F99}" type="slidenum">
              <a:rPr lang="en-US" smtClean="0"/>
              <a:t>‹#›</a:t>
            </a:fld>
            <a:endParaRPr lang="en-US"/>
          </a:p>
        </p:txBody>
      </p:sp>
    </p:spTree>
    <p:extLst>
      <p:ext uri="{BB962C8B-B14F-4D97-AF65-F5344CB8AC3E}">
        <p14:creationId xmlns:p14="http://schemas.microsoft.com/office/powerpoint/2010/main" val="21172238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926080" rtl="0" eaLnBrk="1" latinLnBrk="0" hangingPunct="1">
        <a:spcBef>
          <a:spcPct val="0"/>
        </a:spcBef>
        <a:buNone/>
        <a:defRPr sz="14100" kern="1200">
          <a:solidFill>
            <a:schemeClr val="tx1"/>
          </a:solidFill>
          <a:latin typeface="+mj-lt"/>
          <a:ea typeface="+mj-ea"/>
          <a:cs typeface="+mj-cs"/>
        </a:defRPr>
      </a:lvl1pPr>
    </p:titleStyle>
    <p:bodyStyle>
      <a:lvl1pPr marL="1097280" indent="-1097280" algn="l" defTabSz="2926080" rtl="0" eaLnBrk="1" latinLnBrk="0" hangingPunct="1">
        <a:spcBef>
          <a:spcPct val="20000"/>
        </a:spcBef>
        <a:buFont typeface="Arial" panose="020B0604020202020204" pitchFamily="34" charset="0"/>
        <a:buChar char="•"/>
        <a:defRPr sz="10200" kern="1200">
          <a:solidFill>
            <a:schemeClr val="tx1"/>
          </a:solidFill>
          <a:latin typeface="+mn-lt"/>
          <a:ea typeface="+mn-ea"/>
          <a:cs typeface="+mn-cs"/>
        </a:defRPr>
      </a:lvl1pPr>
      <a:lvl2pPr marL="2377440" indent="-914400" algn="l" defTabSz="2926080" rtl="0" eaLnBrk="1" latinLnBrk="0" hangingPunct="1">
        <a:spcBef>
          <a:spcPct val="20000"/>
        </a:spcBef>
        <a:buFont typeface="Arial" panose="020B0604020202020204" pitchFamily="34" charset="0"/>
        <a:buChar char="–"/>
        <a:defRPr sz="9000" kern="1200">
          <a:solidFill>
            <a:schemeClr val="tx1"/>
          </a:solidFill>
          <a:latin typeface="+mn-lt"/>
          <a:ea typeface="+mn-ea"/>
          <a:cs typeface="+mn-cs"/>
        </a:defRPr>
      </a:lvl2pPr>
      <a:lvl3pPr marL="3657600" indent="-731520" algn="l" defTabSz="2926080" rtl="0" eaLnBrk="1" latinLnBrk="0" hangingPunct="1">
        <a:spcBef>
          <a:spcPct val="20000"/>
        </a:spcBef>
        <a:buFont typeface="Arial" panose="020B0604020202020204" pitchFamily="34" charset="0"/>
        <a:buChar char="•"/>
        <a:defRPr sz="7700" kern="1200">
          <a:solidFill>
            <a:schemeClr val="tx1"/>
          </a:solidFill>
          <a:latin typeface="+mn-lt"/>
          <a:ea typeface="+mn-ea"/>
          <a:cs typeface="+mn-cs"/>
        </a:defRPr>
      </a:lvl3pPr>
      <a:lvl4pPr marL="512064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4pPr>
      <a:lvl5pPr marL="658368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5pPr>
      <a:lvl6pPr marL="804672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6pPr>
      <a:lvl7pPr marL="950976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7pPr>
      <a:lvl8pPr marL="1097280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8pPr>
      <a:lvl9pPr marL="1243584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9pPr>
    </p:bodyStyle>
    <p:otherStyle>
      <a:defPPr>
        <a:defRPr lang="en-US"/>
      </a:defPPr>
      <a:lvl1pPr marL="0" algn="l" defTabSz="2926080" rtl="0" eaLnBrk="1" latinLnBrk="0" hangingPunct="1">
        <a:defRPr sz="5800" kern="1200">
          <a:solidFill>
            <a:schemeClr val="tx1"/>
          </a:solidFill>
          <a:latin typeface="+mn-lt"/>
          <a:ea typeface="+mn-ea"/>
          <a:cs typeface="+mn-cs"/>
        </a:defRPr>
      </a:lvl1pPr>
      <a:lvl2pPr marL="1463040" algn="l" defTabSz="2926080" rtl="0" eaLnBrk="1" latinLnBrk="0" hangingPunct="1">
        <a:defRPr sz="5800" kern="1200">
          <a:solidFill>
            <a:schemeClr val="tx1"/>
          </a:solidFill>
          <a:latin typeface="+mn-lt"/>
          <a:ea typeface="+mn-ea"/>
          <a:cs typeface="+mn-cs"/>
        </a:defRPr>
      </a:lvl2pPr>
      <a:lvl3pPr marL="2926080" algn="l" defTabSz="2926080" rtl="0" eaLnBrk="1" latinLnBrk="0" hangingPunct="1">
        <a:defRPr sz="5800" kern="1200">
          <a:solidFill>
            <a:schemeClr val="tx1"/>
          </a:solidFill>
          <a:latin typeface="+mn-lt"/>
          <a:ea typeface="+mn-ea"/>
          <a:cs typeface="+mn-cs"/>
        </a:defRPr>
      </a:lvl3pPr>
      <a:lvl4pPr marL="4389120" algn="l" defTabSz="2926080" rtl="0" eaLnBrk="1" latinLnBrk="0" hangingPunct="1">
        <a:defRPr sz="5800" kern="1200">
          <a:solidFill>
            <a:schemeClr val="tx1"/>
          </a:solidFill>
          <a:latin typeface="+mn-lt"/>
          <a:ea typeface="+mn-ea"/>
          <a:cs typeface="+mn-cs"/>
        </a:defRPr>
      </a:lvl4pPr>
      <a:lvl5pPr marL="5852160" algn="l" defTabSz="2926080" rtl="0" eaLnBrk="1" latinLnBrk="0" hangingPunct="1">
        <a:defRPr sz="5800" kern="1200">
          <a:solidFill>
            <a:schemeClr val="tx1"/>
          </a:solidFill>
          <a:latin typeface="+mn-lt"/>
          <a:ea typeface="+mn-ea"/>
          <a:cs typeface="+mn-cs"/>
        </a:defRPr>
      </a:lvl5pPr>
      <a:lvl6pPr marL="7315200" algn="l" defTabSz="2926080" rtl="0" eaLnBrk="1" latinLnBrk="0" hangingPunct="1">
        <a:defRPr sz="5800" kern="1200">
          <a:solidFill>
            <a:schemeClr val="tx1"/>
          </a:solidFill>
          <a:latin typeface="+mn-lt"/>
          <a:ea typeface="+mn-ea"/>
          <a:cs typeface="+mn-cs"/>
        </a:defRPr>
      </a:lvl6pPr>
      <a:lvl7pPr marL="8778240" algn="l" defTabSz="2926080" rtl="0" eaLnBrk="1" latinLnBrk="0" hangingPunct="1">
        <a:defRPr sz="5800" kern="1200">
          <a:solidFill>
            <a:schemeClr val="tx1"/>
          </a:solidFill>
          <a:latin typeface="+mn-lt"/>
          <a:ea typeface="+mn-ea"/>
          <a:cs typeface="+mn-cs"/>
        </a:defRPr>
      </a:lvl7pPr>
      <a:lvl8pPr marL="10241280" algn="l" defTabSz="2926080" rtl="0" eaLnBrk="1" latinLnBrk="0" hangingPunct="1">
        <a:defRPr sz="5800" kern="1200">
          <a:solidFill>
            <a:schemeClr val="tx1"/>
          </a:solidFill>
          <a:latin typeface="+mn-lt"/>
          <a:ea typeface="+mn-ea"/>
          <a:cs typeface="+mn-cs"/>
        </a:defRPr>
      </a:lvl8pPr>
      <a:lvl9pPr marL="11704320" algn="l" defTabSz="2926080" rtl="0" eaLnBrk="1" latinLnBrk="0" hangingPunct="1">
        <a:defRPr sz="5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image" Target="../media/image3.png"/><Relationship Id="rId3" Type="http://schemas.openxmlformats.org/officeDocument/2006/relationships/image" Target="../media/image1.jpeg"/><Relationship Id="rId7" Type="http://schemas.openxmlformats.org/officeDocument/2006/relationships/diagramQuickStyle" Target="../diagrams/quickStyle1.xml"/><Relationship Id="rId12" Type="http://schemas.openxmlformats.org/officeDocument/2006/relationships/hyperlink" Target="https://github.com/ATOMScience-org/AMPL/tree/master/atomsci/ddm/examples/tutorials/models" TargetMode="External"/><Relationship Id="rId2" Type="http://schemas.openxmlformats.org/officeDocument/2006/relationships/notesSlide" Target="../notesSlides/notesSlide1.xml"/><Relationship Id="rId16" Type="http://schemas.openxmlformats.org/officeDocument/2006/relationships/image" Target="../media/image6.wmf"/><Relationship Id="rId1" Type="http://schemas.openxmlformats.org/officeDocument/2006/relationships/slideLayout" Target="../slideLayouts/slideLayout5.xml"/><Relationship Id="rId6" Type="http://schemas.openxmlformats.org/officeDocument/2006/relationships/diagramLayout" Target="../diagrams/layout1.xml"/><Relationship Id="rId11" Type="http://schemas.openxmlformats.org/officeDocument/2006/relationships/hyperlink" Target="https://github.com/ATOMScience-org/AMPL/tree/master/atomsci/ddm/examples/tutorials/datasets" TargetMode="External"/><Relationship Id="rId5" Type="http://schemas.openxmlformats.org/officeDocument/2006/relationships/diagramData" Target="../diagrams/data1.xml"/><Relationship Id="rId15" Type="http://schemas.openxmlformats.org/officeDocument/2006/relationships/image" Target="../media/image5.wmf"/><Relationship Id="rId10" Type="http://schemas.openxmlformats.org/officeDocument/2006/relationships/hyperlink" Target="https://github.com/ATOMconsortium/AMPL" TargetMode="External"/><Relationship Id="rId4" Type="http://schemas.openxmlformats.org/officeDocument/2006/relationships/image" Target="../media/image2.tiff"/><Relationship Id="rId9" Type="http://schemas.microsoft.com/office/2007/relationships/diagramDrawing" Target="../diagrams/drawing1.xml"/><Relationship Id="rId14" Type="http://schemas.openxmlformats.org/officeDocument/2006/relationships/image" Target="../media/image4.tiff"/></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jpg"/><Relationship Id="rId7" Type="http://schemas.openxmlformats.org/officeDocument/2006/relationships/image" Target="../media/image12.svg"/><Relationship Id="rId2" Type="http://schemas.openxmlformats.org/officeDocument/2006/relationships/image" Target="../media/image7.jp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ATOMScience-org/AMPL/tree/master/atomsci/ddm/examples/tutorials/datasets"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mailchi.mp/1c4b421255cb/updates-atom-october-2021-newsletter"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ATOMScience-org/AMPL/commit/31aa274e2c22c946cbf10ccb0c3b8107936b7cac"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www.atomscience.org/"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tiff"/><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02992F7-7D65-4A3D-ADAC-F9BF329C70E0}"/>
              </a:ext>
            </a:extLst>
          </p:cNvPr>
          <p:cNvSpPr/>
          <p:nvPr/>
        </p:nvSpPr>
        <p:spPr>
          <a:xfrm>
            <a:off x="12635820" y="12824185"/>
            <a:ext cx="6902777" cy="6134526"/>
          </a:xfrm>
          <a:prstGeom prst="rect">
            <a:avLst/>
          </a:prstGeom>
          <a:effectLst>
            <a:glow rad="1397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Rounded Corners 69">
            <a:extLst>
              <a:ext uri="{FF2B5EF4-FFF2-40B4-BE49-F238E27FC236}">
                <a16:creationId xmlns:a16="http://schemas.microsoft.com/office/drawing/2014/main" id="{89548B0C-67E1-4279-AB5D-2B2D6425546C}"/>
              </a:ext>
            </a:extLst>
          </p:cNvPr>
          <p:cNvSpPr/>
          <p:nvPr/>
        </p:nvSpPr>
        <p:spPr>
          <a:xfrm>
            <a:off x="16862106" y="7571454"/>
            <a:ext cx="13944580" cy="7346589"/>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l" defTabSz="914400" rtl="0" eaLnBrk="1" fontAlgn="auto" latinLnBrk="0" hangingPunct="1">
              <a:lnSpc>
                <a:spcPct val="100000"/>
              </a:lnSpc>
              <a:spcBef>
                <a:spcPts val="300"/>
              </a:spcBef>
              <a:spcAft>
                <a:spcPts val="0"/>
              </a:spcAft>
              <a:buClrTx/>
              <a:buSzTx/>
              <a:tabLst/>
              <a:defRPr/>
            </a:pPr>
            <a:endParaRPr kumimoji="0" lang="en-US" sz="6000" b="0" i="0" u="none" strike="noStrike" kern="1200" cap="none" spc="0" normalizeH="0" baseline="0" noProof="0" dirty="0">
              <a:ln>
                <a:noFill/>
              </a:ln>
              <a:solidFill>
                <a:srgbClr val="4B4B4B"/>
              </a:solidFill>
              <a:effectLst/>
              <a:uLnTx/>
              <a:uFillTx/>
              <a:ea typeface="+mn-ea"/>
              <a:cs typeface="+mn-cs"/>
            </a:endParaRPr>
          </a:p>
        </p:txBody>
      </p:sp>
      <p:sp>
        <p:nvSpPr>
          <p:cNvPr id="62" name="Rectangle: Rounded Corners 61">
            <a:extLst>
              <a:ext uri="{FF2B5EF4-FFF2-40B4-BE49-F238E27FC236}">
                <a16:creationId xmlns:a16="http://schemas.microsoft.com/office/drawing/2014/main" id="{9ED089FF-C195-453A-9832-B77887F8F3E9}"/>
              </a:ext>
            </a:extLst>
          </p:cNvPr>
          <p:cNvSpPr/>
          <p:nvPr/>
        </p:nvSpPr>
        <p:spPr>
          <a:xfrm>
            <a:off x="261257" y="3464273"/>
            <a:ext cx="16158604" cy="8313162"/>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54">
            <a:extLst>
              <a:ext uri="{FF2B5EF4-FFF2-40B4-BE49-F238E27FC236}">
                <a16:creationId xmlns:a16="http://schemas.microsoft.com/office/drawing/2014/main" id="{05B40B41-0BB1-4A85-82B1-A82139377256}"/>
              </a:ext>
            </a:extLst>
          </p:cNvPr>
          <p:cNvSpPr/>
          <p:nvPr/>
        </p:nvSpPr>
        <p:spPr>
          <a:xfrm>
            <a:off x="17154453" y="3457524"/>
            <a:ext cx="13467176" cy="3953614"/>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l" defTabSz="914400" rtl="0" eaLnBrk="1" fontAlgn="auto" latinLnBrk="0" hangingPunct="1">
              <a:lnSpc>
                <a:spcPct val="100000"/>
              </a:lnSpc>
              <a:spcBef>
                <a:spcPts val="300"/>
              </a:spcBef>
              <a:spcAft>
                <a:spcPts val="0"/>
              </a:spcAft>
              <a:buClrTx/>
              <a:buSzTx/>
              <a:tabLst/>
              <a:defRPr/>
            </a:pPr>
            <a:endParaRPr kumimoji="0" lang="en-US" sz="6000" b="0" i="0" u="none" strike="noStrike" kern="1200" cap="none" spc="0" normalizeH="0" baseline="0" noProof="0" dirty="0">
              <a:ln>
                <a:noFill/>
              </a:ln>
              <a:solidFill>
                <a:srgbClr val="4B4B4B"/>
              </a:solidFill>
              <a:effectLst/>
              <a:uLnTx/>
              <a:uFillTx/>
              <a:ea typeface="+mn-ea"/>
              <a:cs typeface="+mn-cs"/>
            </a:endParaRPr>
          </a:p>
        </p:txBody>
      </p:sp>
      <p:sp>
        <p:nvSpPr>
          <p:cNvPr id="54" name="Rectangle: Rounded Corners 53">
            <a:extLst>
              <a:ext uri="{FF2B5EF4-FFF2-40B4-BE49-F238E27FC236}">
                <a16:creationId xmlns:a16="http://schemas.microsoft.com/office/drawing/2014/main" id="{3E423570-C865-43D7-AFFA-4EA0F1E08830}"/>
              </a:ext>
            </a:extLst>
          </p:cNvPr>
          <p:cNvSpPr/>
          <p:nvPr/>
        </p:nvSpPr>
        <p:spPr>
          <a:xfrm>
            <a:off x="235460" y="12704942"/>
            <a:ext cx="30560226" cy="6727023"/>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l" defTabSz="914400" rtl="0" eaLnBrk="1" fontAlgn="auto" latinLnBrk="0" hangingPunct="1">
              <a:lnSpc>
                <a:spcPct val="100000"/>
              </a:lnSpc>
              <a:spcBef>
                <a:spcPts val="300"/>
              </a:spcBef>
              <a:spcAft>
                <a:spcPts val="0"/>
              </a:spcAft>
              <a:buClrTx/>
              <a:buSzTx/>
              <a:tabLst/>
              <a:defRPr/>
            </a:pPr>
            <a:endParaRPr kumimoji="0" lang="en-US" sz="3200" b="0" i="0" u="none" strike="noStrike" kern="1200" cap="none" spc="0" normalizeH="0" baseline="0" noProof="0" dirty="0">
              <a:ln>
                <a:noFill/>
              </a:ln>
              <a:solidFill>
                <a:srgbClr val="4B4B4B"/>
              </a:solidFill>
              <a:effectLst/>
              <a:uLnTx/>
              <a:uFillTx/>
              <a:ea typeface="+mn-ea"/>
              <a:cs typeface="+mn-cs"/>
            </a:endParaRPr>
          </a:p>
        </p:txBody>
      </p:sp>
      <p:sp>
        <p:nvSpPr>
          <p:cNvPr id="13" name="Rectangle 12">
            <a:extLst>
              <a:ext uri="{FF2B5EF4-FFF2-40B4-BE49-F238E27FC236}">
                <a16:creationId xmlns:a16="http://schemas.microsoft.com/office/drawing/2014/main" id="{73635F50-19B1-4198-8920-588053B018B6}"/>
              </a:ext>
            </a:extLst>
          </p:cNvPr>
          <p:cNvSpPr/>
          <p:nvPr/>
        </p:nvSpPr>
        <p:spPr>
          <a:xfrm>
            <a:off x="0" y="0"/>
            <a:ext cx="31089600" cy="31832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74175124-7939-4822-A3C6-0BFFCE4F0F0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22558" y="185731"/>
            <a:ext cx="7256822" cy="1960991"/>
          </a:xfrm>
          <a:prstGeom prst="rect">
            <a:avLst/>
          </a:prstGeom>
        </p:spPr>
      </p:pic>
      <p:sp>
        <p:nvSpPr>
          <p:cNvPr id="12" name="TextBox 11">
            <a:extLst>
              <a:ext uri="{FF2B5EF4-FFF2-40B4-BE49-F238E27FC236}">
                <a16:creationId xmlns:a16="http://schemas.microsoft.com/office/drawing/2014/main" id="{771696D9-A0DF-4F19-9D03-8533EEB9364B}"/>
              </a:ext>
            </a:extLst>
          </p:cNvPr>
          <p:cNvSpPr txBox="1"/>
          <p:nvPr/>
        </p:nvSpPr>
        <p:spPr>
          <a:xfrm>
            <a:off x="3563994" y="1971320"/>
            <a:ext cx="25756848" cy="1015663"/>
          </a:xfrm>
          <a:prstGeom prst="rect">
            <a:avLst/>
          </a:prstGeom>
          <a:solidFill>
            <a:schemeClr val="tx1"/>
          </a:solidFill>
        </p:spPr>
        <p:txBody>
          <a:bodyPr wrap="square">
            <a:spAutoFit/>
          </a:bodyPr>
          <a:lstStyle/>
          <a:p>
            <a:pPr algn="ctr"/>
            <a:r>
              <a:rPr lang="en-US" sz="6000" i="0" dirty="0">
                <a:solidFill>
                  <a:schemeClr val="bg1"/>
                </a:solidFill>
                <a:effectLst/>
              </a:rPr>
              <a:t>Accelerating Therapeutics for Opportunities in Medicine (Cancer Research)</a:t>
            </a:r>
            <a:endParaRPr lang="en-US" dirty="0">
              <a:solidFill>
                <a:schemeClr val="bg1"/>
              </a:solidFill>
            </a:endParaRPr>
          </a:p>
        </p:txBody>
      </p:sp>
      <p:sp>
        <p:nvSpPr>
          <p:cNvPr id="14" name="Rectangle 13">
            <a:extLst>
              <a:ext uri="{FF2B5EF4-FFF2-40B4-BE49-F238E27FC236}">
                <a16:creationId xmlns:a16="http://schemas.microsoft.com/office/drawing/2014/main" id="{D3B40A65-4830-4C14-8CF4-CA3CC74AFC8D}"/>
              </a:ext>
            </a:extLst>
          </p:cNvPr>
          <p:cNvSpPr/>
          <p:nvPr/>
        </p:nvSpPr>
        <p:spPr>
          <a:xfrm>
            <a:off x="0" y="19463657"/>
            <a:ext cx="31089600" cy="65314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0" i="0" u="none" strike="noStrike" baseline="0">
                <a:solidFill>
                  <a:srgbClr val="FFFFFF"/>
                </a:solidFill>
                <a:latin typeface="Calibri" panose="020F0502020204030204" pitchFamily="34" charset="0"/>
              </a:rPr>
              <a:t>atomscience.org | @ATOM_consortium | #ATOMscience</a:t>
            </a:r>
            <a:endParaRPr lang="en-US"/>
          </a:p>
        </p:txBody>
      </p:sp>
      <p:pic>
        <p:nvPicPr>
          <p:cNvPr id="15" name="Content Placeholder 3">
            <a:extLst>
              <a:ext uri="{FF2B5EF4-FFF2-40B4-BE49-F238E27FC236}">
                <a16:creationId xmlns:a16="http://schemas.microsoft.com/office/drawing/2014/main" id="{8998CE4D-5851-43FD-8C75-F682C15EDF42}"/>
              </a:ext>
            </a:extLst>
          </p:cNvPr>
          <p:cNvPicPr>
            <a:picLocks noChangeAspect="1"/>
          </p:cNvPicPr>
          <p:nvPr/>
        </p:nvPicPr>
        <p:blipFill>
          <a:blip r:embed="rId4"/>
          <a:stretch>
            <a:fillRect/>
          </a:stretch>
        </p:blipFill>
        <p:spPr>
          <a:xfrm>
            <a:off x="880340" y="4532188"/>
            <a:ext cx="15250972" cy="6718659"/>
          </a:xfrm>
          <a:prstGeom prst="rect">
            <a:avLst/>
          </a:prstGeom>
        </p:spPr>
      </p:pic>
      <p:sp>
        <p:nvSpPr>
          <p:cNvPr id="57" name="TextBox 56">
            <a:extLst>
              <a:ext uri="{FF2B5EF4-FFF2-40B4-BE49-F238E27FC236}">
                <a16:creationId xmlns:a16="http://schemas.microsoft.com/office/drawing/2014/main" id="{7F614B3D-779D-4509-AB5F-1F85E5B54D06}"/>
              </a:ext>
            </a:extLst>
          </p:cNvPr>
          <p:cNvSpPr txBox="1"/>
          <p:nvPr/>
        </p:nvSpPr>
        <p:spPr>
          <a:xfrm>
            <a:off x="348464" y="461061"/>
            <a:ext cx="3328534" cy="1846153"/>
          </a:xfrm>
          <a:prstGeom prst="rect">
            <a:avLst/>
          </a:prstGeom>
          <a:solidFill>
            <a:schemeClr val="tx1"/>
          </a:solidFill>
        </p:spPr>
        <p:txBody>
          <a:bodyPr vert="horz" wrap="square" lIns="292608" tIns="146304" rIns="292608" bIns="146304" rtlCol="0">
            <a:normAutofit lnSpcReduction="10000"/>
          </a:bodyPr>
          <a:lstStyle/>
          <a:p>
            <a:pPr marL="0" indent="0">
              <a:buFont typeface="Arial" panose="020B0604020202020204" pitchFamily="34" charset="0"/>
              <a:buNone/>
            </a:pPr>
            <a:r>
              <a:rPr lang="en-US" sz="3600" b="1" dirty="0">
                <a:solidFill>
                  <a:schemeClr val="bg1"/>
                </a:solidFill>
                <a:cs typeface="Arial" panose="020B0604020202020204" pitchFamily="34" charset="0"/>
              </a:rPr>
              <a:t>Titli Sarkar</a:t>
            </a:r>
          </a:p>
          <a:p>
            <a:pPr marL="0" indent="0">
              <a:buFont typeface="Arial" panose="020B0604020202020204" pitchFamily="34" charset="0"/>
              <a:buNone/>
            </a:pPr>
            <a:r>
              <a:rPr lang="en-US" sz="3600" b="1" dirty="0">
                <a:solidFill>
                  <a:schemeClr val="bg1"/>
                </a:solidFill>
                <a:cs typeface="Arial" panose="020B0604020202020204" pitchFamily="34" charset="0"/>
              </a:rPr>
              <a:t>ATOM Team</a:t>
            </a:r>
          </a:p>
          <a:p>
            <a:pPr marL="0" indent="0">
              <a:buFont typeface="Arial" panose="020B0604020202020204" pitchFamily="34" charset="0"/>
              <a:buNone/>
            </a:pPr>
            <a:r>
              <a:rPr lang="en-US" sz="3600" b="1" dirty="0">
                <a:solidFill>
                  <a:schemeClr val="bg1"/>
                </a:solidFill>
                <a:cs typeface="Arial" panose="020B0604020202020204" pitchFamily="34" charset="0"/>
              </a:rPr>
              <a:t>BIDS SDSI</a:t>
            </a:r>
          </a:p>
        </p:txBody>
      </p:sp>
      <p:sp>
        <p:nvSpPr>
          <p:cNvPr id="61" name="TextBox 60">
            <a:extLst>
              <a:ext uri="{FF2B5EF4-FFF2-40B4-BE49-F238E27FC236}">
                <a16:creationId xmlns:a16="http://schemas.microsoft.com/office/drawing/2014/main" id="{9DA11D45-FF2F-42D9-AC9D-AAD35AA5CA85}"/>
              </a:ext>
            </a:extLst>
          </p:cNvPr>
          <p:cNvSpPr txBox="1"/>
          <p:nvPr/>
        </p:nvSpPr>
        <p:spPr>
          <a:xfrm>
            <a:off x="19598308" y="14200602"/>
            <a:ext cx="10478313" cy="1200329"/>
          </a:xfrm>
          <a:prstGeom prst="rect">
            <a:avLst/>
          </a:prstGeom>
          <a:noFill/>
        </p:spPr>
        <p:txBody>
          <a:bodyPr wrap="square">
            <a:spAutoFit/>
          </a:bodyPr>
          <a:lstStyle/>
          <a:p>
            <a:pPr marR="0" lvl="0" algn="l" defTabSz="914400" rtl="0" eaLnBrk="1" fontAlgn="auto" latinLnBrk="0" hangingPunct="1">
              <a:lnSpc>
                <a:spcPct val="100000"/>
              </a:lnSpc>
              <a:spcBef>
                <a:spcPts val="300"/>
              </a:spcBef>
              <a:spcAft>
                <a:spcPts val="0"/>
              </a:spcAft>
              <a:buClrTx/>
              <a:buSzTx/>
              <a:tabLst/>
              <a:defRPr/>
            </a:pPr>
            <a:r>
              <a:rPr lang="en-US" sz="3600" b="1" dirty="0">
                <a:solidFill>
                  <a:srgbClr val="4B4B4B"/>
                </a:solidFill>
              </a:rPr>
              <a:t>3. </a:t>
            </a:r>
            <a:r>
              <a:rPr kumimoji="0" lang="en-US" sz="3600" b="1" i="0" u="none" strike="noStrike" kern="1200" cap="none" spc="0" normalizeH="0" baseline="0" noProof="0" dirty="0">
                <a:ln>
                  <a:noFill/>
                </a:ln>
                <a:solidFill>
                  <a:srgbClr val="4B4B4B"/>
                </a:solidFill>
                <a:effectLst/>
                <a:uLnTx/>
                <a:uFillTx/>
                <a:ea typeface="+mn-ea"/>
                <a:cs typeface="+mn-cs"/>
              </a:rPr>
              <a:t>GMD</a:t>
            </a:r>
            <a:r>
              <a:rPr kumimoji="0" lang="en-US" sz="3600" b="0" i="0" u="none" strike="noStrike" kern="1200" cap="none" spc="0" normalizeH="0" baseline="0" noProof="0" dirty="0">
                <a:ln>
                  <a:noFill/>
                </a:ln>
                <a:solidFill>
                  <a:srgbClr val="4B4B4B"/>
                </a:solidFill>
                <a:effectLst/>
                <a:uLnTx/>
                <a:uFillTx/>
                <a:ea typeface="+mn-ea"/>
                <a:cs typeface="+mn-cs"/>
              </a:rPr>
              <a:t> - A high-performance platform </a:t>
            </a:r>
            <a:r>
              <a:rPr kumimoji="0" lang="en-US" sz="3600" b="1" i="0" u="none" strike="noStrike" kern="1200" cap="none" spc="0" normalizeH="0" baseline="0" noProof="0" dirty="0">
                <a:ln>
                  <a:noFill/>
                </a:ln>
                <a:solidFill>
                  <a:srgbClr val="4B4B4B"/>
                </a:solidFill>
                <a:effectLst/>
                <a:uLnTx/>
                <a:uFillTx/>
                <a:ea typeface="+mn-ea"/>
                <a:cs typeface="+mn-cs"/>
              </a:rPr>
              <a:t>for parallel optimization</a:t>
            </a:r>
            <a:r>
              <a:rPr kumimoji="0" lang="en-US" sz="3600" b="0" i="0" u="none" strike="noStrike" kern="1200" cap="none" spc="0" normalizeH="0" baseline="0" noProof="0" dirty="0">
                <a:ln>
                  <a:noFill/>
                </a:ln>
                <a:solidFill>
                  <a:srgbClr val="4B4B4B"/>
                </a:solidFill>
                <a:effectLst/>
                <a:uLnTx/>
                <a:uFillTx/>
                <a:ea typeface="+mn-ea"/>
                <a:cs typeface="+mn-cs"/>
              </a:rPr>
              <a:t> of efficacy, safety, and pharmacokinetics</a:t>
            </a:r>
          </a:p>
        </p:txBody>
      </p:sp>
      <p:sp>
        <p:nvSpPr>
          <p:cNvPr id="63" name="TextBox 62">
            <a:extLst>
              <a:ext uri="{FF2B5EF4-FFF2-40B4-BE49-F238E27FC236}">
                <a16:creationId xmlns:a16="http://schemas.microsoft.com/office/drawing/2014/main" id="{C0EF9CBE-981A-4E2A-92C6-30C2ACF3E21D}"/>
              </a:ext>
            </a:extLst>
          </p:cNvPr>
          <p:cNvSpPr txBox="1"/>
          <p:nvPr/>
        </p:nvSpPr>
        <p:spPr>
          <a:xfrm>
            <a:off x="5856959" y="3552704"/>
            <a:ext cx="5878286" cy="1389829"/>
          </a:xfrm>
          <a:prstGeom prst="rect">
            <a:avLst/>
          </a:prstGeom>
          <a:noFill/>
        </p:spPr>
        <p:txBody>
          <a:bodyPr vert="horz" wrap="square" lIns="292608" tIns="146304" rIns="292608" bIns="146304" rtlCol="0">
            <a:normAutofit/>
          </a:bodyPr>
          <a:lstStyle/>
          <a:p>
            <a:pPr marL="0" indent="0">
              <a:buFont typeface="Arial" panose="020B0604020202020204" pitchFamily="34" charset="0"/>
              <a:buNone/>
            </a:pPr>
            <a:r>
              <a:rPr lang="en-US" sz="4400" b="1" dirty="0">
                <a:cs typeface="Arial" panose="020B0604020202020204" pitchFamily="34" charset="0"/>
              </a:rPr>
              <a:t>ATOM Pipeline</a:t>
            </a:r>
            <a:r>
              <a:rPr lang="en-US" sz="1100" b="1" dirty="0">
                <a:cs typeface="Arial" panose="020B0604020202020204" pitchFamily="34" charset="0"/>
              </a:rPr>
              <a:t> </a:t>
            </a:r>
          </a:p>
        </p:txBody>
      </p:sp>
      <p:sp>
        <p:nvSpPr>
          <p:cNvPr id="64" name="TextBox 63">
            <a:extLst>
              <a:ext uri="{FF2B5EF4-FFF2-40B4-BE49-F238E27FC236}">
                <a16:creationId xmlns:a16="http://schemas.microsoft.com/office/drawing/2014/main" id="{06C3A016-A269-4042-805F-6B0A6E844986}"/>
              </a:ext>
            </a:extLst>
          </p:cNvPr>
          <p:cNvSpPr txBox="1"/>
          <p:nvPr/>
        </p:nvSpPr>
        <p:spPr>
          <a:xfrm>
            <a:off x="3563994" y="12769715"/>
            <a:ext cx="5743292" cy="1389829"/>
          </a:xfrm>
          <a:prstGeom prst="rect">
            <a:avLst/>
          </a:prstGeom>
          <a:noFill/>
        </p:spPr>
        <p:txBody>
          <a:bodyPr vert="horz" wrap="square" lIns="292608" tIns="146304" rIns="292608" bIns="146304" rtlCol="0">
            <a:normAutofit/>
          </a:bodyPr>
          <a:lstStyle/>
          <a:p>
            <a:pPr marL="0" indent="0">
              <a:buFont typeface="Arial" panose="020B0604020202020204" pitchFamily="34" charset="0"/>
              <a:buNone/>
            </a:pPr>
            <a:r>
              <a:rPr lang="en-US" sz="4400" b="1" dirty="0">
                <a:cs typeface="Arial" panose="020B0604020202020204" pitchFamily="34" charset="0"/>
              </a:rPr>
              <a:t>AMPL Pipeline</a:t>
            </a:r>
            <a:r>
              <a:rPr lang="en-US" sz="1100" b="1" dirty="0">
                <a:cs typeface="Arial" panose="020B0604020202020204" pitchFamily="34" charset="0"/>
              </a:rPr>
              <a:t> </a:t>
            </a:r>
          </a:p>
        </p:txBody>
      </p:sp>
      <p:grpSp>
        <p:nvGrpSpPr>
          <p:cNvPr id="77" name="Group 76">
            <a:extLst>
              <a:ext uri="{FF2B5EF4-FFF2-40B4-BE49-F238E27FC236}">
                <a16:creationId xmlns:a16="http://schemas.microsoft.com/office/drawing/2014/main" id="{8B37A9C2-4E3C-4B7F-9616-3164095C988D}"/>
              </a:ext>
            </a:extLst>
          </p:cNvPr>
          <p:cNvGrpSpPr/>
          <p:nvPr/>
        </p:nvGrpSpPr>
        <p:grpSpPr>
          <a:xfrm>
            <a:off x="522678" y="13766574"/>
            <a:ext cx="11212567" cy="3129753"/>
            <a:chOff x="379258" y="2262556"/>
            <a:chExt cx="11425880" cy="2372726"/>
          </a:xfrm>
        </p:grpSpPr>
        <p:graphicFrame>
          <p:nvGraphicFramePr>
            <p:cNvPr id="78" name="Content Placeholder 4">
              <a:extLst>
                <a:ext uri="{FF2B5EF4-FFF2-40B4-BE49-F238E27FC236}">
                  <a16:creationId xmlns:a16="http://schemas.microsoft.com/office/drawing/2014/main" id="{EE70DE43-B16D-415F-A911-51DCB85AA59D}"/>
                </a:ext>
              </a:extLst>
            </p:cNvPr>
            <p:cNvGraphicFramePr>
              <a:graphicFrameLocks/>
            </p:cNvGraphicFramePr>
            <p:nvPr/>
          </p:nvGraphicFramePr>
          <p:xfrm>
            <a:off x="379258" y="2262556"/>
            <a:ext cx="11425880" cy="132629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79" name="Can 6">
              <a:extLst>
                <a:ext uri="{FF2B5EF4-FFF2-40B4-BE49-F238E27FC236}">
                  <a16:creationId xmlns:a16="http://schemas.microsoft.com/office/drawing/2014/main" id="{36AC5B06-0E4B-4C8E-AFAE-F5934A8734D9}"/>
                </a:ext>
              </a:extLst>
            </p:cNvPr>
            <p:cNvSpPr/>
            <p:nvPr/>
          </p:nvSpPr>
          <p:spPr>
            <a:xfrm>
              <a:off x="1942593" y="3943620"/>
              <a:ext cx="1066800" cy="691662"/>
            </a:xfrm>
            <a:prstGeom prst="can">
              <a:avLst/>
            </a:prstGeom>
            <a:solidFill>
              <a:srgbClr val="6C4990"/>
            </a:solidFill>
            <a:ln w="12700" cap="flat" cmpd="sng" algn="ctr">
              <a:solidFill>
                <a:srgbClr val="6C4990">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Arial" panose="020B0604020202020204"/>
                  <a:ea typeface="+mn-ea"/>
                  <a:cs typeface="+mn-cs"/>
                </a:rPr>
                <a:t>Data Lake</a:t>
              </a:r>
            </a:p>
          </p:txBody>
        </p:sp>
        <p:cxnSp>
          <p:nvCxnSpPr>
            <p:cNvPr id="80" name="Connector: Elbow 125">
              <a:extLst>
                <a:ext uri="{FF2B5EF4-FFF2-40B4-BE49-F238E27FC236}">
                  <a16:creationId xmlns:a16="http://schemas.microsoft.com/office/drawing/2014/main" id="{97985104-E62F-4BD5-8290-9017A8428770}"/>
                </a:ext>
              </a:extLst>
            </p:cNvPr>
            <p:cNvCxnSpPr>
              <a:cxnSpLocks/>
              <a:endCxn id="79" idx="2"/>
            </p:cNvCxnSpPr>
            <p:nvPr/>
          </p:nvCxnSpPr>
          <p:spPr>
            <a:xfrm rot="16200000" flipH="1">
              <a:off x="1275396" y="3622254"/>
              <a:ext cx="812716" cy="521678"/>
            </a:xfrm>
            <a:prstGeom prst="bentConnector2">
              <a:avLst/>
            </a:prstGeom>
            <a:noFill/>
            <a:ln w="57150" cap="flat" cmpd="sng" algn="ctr">
              <a:solidFill>
                <a:srgbClr val="7682A4"/>
              </a:solidFill>
              <a:prstDash val="solid"/>
              <a:miter lim="800000"/>
              <a:headEnd type="triangle"/>
              <a:tailEnd type="triangle"/>
            </a:ln>
            <a:effectLst/>
          </p:spPr>
        </p:cxnSp>
        <p:cxnSp>
          <p:nvCxnSpPr>
            <p:cNvPr id="81" name="Connector: Elbow 125">
              <a:extLst>
                <a:ext uri="{FF2B5EF4-FFF2-40B4-BE49-F238E27FC236}">
                  <a16:creationId xmlns:a16="http://schemas.microsoft.com/office/drawing/2014/main" id="{82AD1D00-37AF-4D35-9FD0-62E8A434E839}"/>
                </a:ext>
              </a:extLst>
            </p:cNvPr>
            <p:cNvCxnSpPr>
              <a:cxnSpLocks/>
              <a:stCxn id="79" idx="4"/>
            </p:cNvCxnSpPr>
            <p:nvPr/>
          </p:nvCxnSpPr>
          <p:spPr>
            <a:xfrm flipV="1">
              <a:off x="3009393" y="3482412"/>
              <a:ext cx="521679" cy="807039"/>
            </a:xfrm>
            <a:prstGeom prst="bentConnector2">
              <a:avLst/>
            </a:prstGeom>
            <a:noFill/>
            <a:ln w="57150" cap="flat" cmpd="sng" algn="ctr">
              <a:solidFill>
                <a:srgbClr val="7682A4"/>
              </a:solidFill>
              <a:prstDash val="solid"/>
              <a:miter lim="800000"/>
              <a:headEnd type="triangle"/>
              <a:tailEnd type="triangle"/>
            </a:ln>
            <a:effectLst/>
          </p:spPr>
        </p:cxnSp>
        <p:sp>
          <p:nvSpPr>
            <p:cNvPr id="82" name="Can 45">
              <a:extLst>
                <a:ext uri="{FF2B5EF4-FFF2-40B4-BE49-F238E27FC236}">
                  <a16:creationId xmlns:a16="http://schemas.microsoft.com/office/drawing/2014/main" id="{2B1C8D05-518B-4199-9D54-0816B7B2BBBA}"/>
                </a:ext>
              </a:extLst>
            </p:cNvPr>
            <p:cNvSpPr/>
            <p:nvPr/>
          </p:nvSpPr>
          <p:spPr>
            <a:xfrm>
              <a:off x="6265976" y="3943620"/>
              <a:ext cx="1066800" cy="691662"/>
            </a:xfrm>
            <a:prstGeom prst="can">
              <a:avLst/>
            </a:prstGeom>
            <a:solidFill>
              <a:srgbClr val="6C4990"/>
            </a:solidFill>
            <a:ln w="12700" cap="flat" cmpd="sng" algn="ctr">
              <a:solidFill>
                <a:srgbClr val="6C4990">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Arial" panose="020B0604020202020204"/>
                  <a:ea typeface="+mn-ea"/>
                  <a:cs typeface="+mn-cs"/>
                </a:rPr>
                <a:t>Model Zoo</a:t>
              </a:r>
            </a:p>
          </p:txBody>
        </p:sp>
        <p:cxnSp>
          <p:nvCxnSpPr>
            <p:cNvPr id="83" name="Connector: Elbow 125">
              <a:extLst>
                <a:ext uri="{FF2B5EF4-FFF2-40B4-BE49-F238E27FC236}">
                  <a16:creationId xmlns:a16="http://schemas.microsoft.com/office/drawing/2014/main" id="{B8C24BBA-4DA4-4938-8B72-E52CE3C61AD9}"/>
                </a:ext>
              </a:extLst>
            </p:cNvPr>
            <p:cNvCxnSpPr>
              <a:cxnSpLocks/>
              <a:endCxn id="82" idx="2"/>
            </p:cNvCxnSpPr>
            <p:nvPr/>
          </p:nvCxnSpPr>
          <p:spPr>
            <a:xfrm rot="16200000" flipH="1">
              <a:off x="5598779" y="3622254"/>
              <a:ext cx="812716" cy="521678"/>
            </a:xfrm>
            <a:prstGeom prst="bentConnector2">
              <a:avLst/>
            </a:prstGeom>
            <a:noFill/>
            <a:ln w="57150" cap="flat" cmpd="sng" algn="ctr">
              <a:solidFill>
                <a:srgbClr val="7682A4"/>
              </a:solidFill>
              <a:prstDash val="solid"/>
              <a:miter lim="800000"/>
              <a:headEnd type="triangle"/>
              <a:tailEnd type="triangle"/>
            </a:ln>
            <a:effectLst/>
          </p:spPr>
        </p:cxnSp>
        <p:cxnSp>
          <p:nvCxnSpPr>
            <p:cNvPr id="84" name="Connector: Elbow 125">
              <a:extLst>
                <a:ext uri="{FF2B5EF4-FFF2-40B4-BE49-F238E27FC236}">
                  <a16:creationId xmlns:a16="http://schemas.microsoft.com/office/drawing/2014/main" id="{38126A59-85BA-4A98-AA97-53623FA82C4C}"/>
                </a:ext>
              </a:extLst>
            </p:cNvPr>
            <p:cNvCxnSpPr>
              <a:cxnSpLocks/>
            </p:cNvCxnSpPr>
            <p:nvPr/>
          </p:nvCxnSpPr>
          <p:spPr>
            <a:xfrm flipV="1">
              <a:off x="7332776" y="3482412"/>
              <a:ext cx="521679" cy="807039"/>
            </a:xfrm>
            <a:prstGeom prst="bentConnector2">
              <a:avLst/>
            </a:prstGeom>
            <a:noFill/>
            <a:ln w="57150" cap="flat" cmpd="sng" algn="ctr">
              <a:solidFill>
                <a:srgbClr val="7682A4"/>
              </a:solidFill>
              <a:prstDash val="solid"/>
              <a:miter lim="800000"/>
              <a:headEnd type="triangle"/>
              <a:tailEnd type="triangle"/>
            </a:ln>
            <a:effectLst/>
          </p:spPr>
        </p:cxnSp>
        <p:sp>
          <p:nvSpPr>
            <p:cNvPr id="85" name="Can 50">
              <a:extLst>
                <a:ext uri="{FF2B5EF4-FFF2-40B4-BE49-F238E27FC236}">
                  <a16:creationId xmlns:a16="http://schemas.microsoft.com/office/drawing/2014/main" id="{CF27235E-4A0F-4465-B293-C92EA1149B56}"/>
                </a:ext>
              </a:extLst>
            </p:cNvPr>
            <p:cNvSpPr/>
            <p:nvPr/>
          </p:nvSpPr>
          <p:spPr>
            <a:xfrm>
              <a:off x="8789377" y="3943619"/>
              <a:ext cx="1066800" cy="691662"/>
            </a:xfrm>
            <a:prstGeom prst="can">
              <a:avLst/>
            </a:prstGeom>
            <a:solidFill>
              <a:srgbClr val="6C4990"/>
            </a:solidFill>
            <a:ln w="12700" cap="flat" cmpd="sng" algn="ctr">
              <a:solidFill>
                <a:srgbClr val="6C4990">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Arial" panose="020B0604020202020204"/>
                  <a:ea typeface="+mn-ea"/>
                  <a:cs typeface="+mn-cs"/>
                </a:rPr>
                <a:t>Results DB</a:t>
              </a:r>
            </a:p>
          </p:txBody>
        </p:sp>
        <p:cxnSp>
          <p:nvCxnSpPr>
            <p:cNvPr id="86" name="Connector: Elbow 125">
              <a:extLst>
                <a:ext uri="{FF2B5EF4-FFF2-40B4-BE49-F238E27FC236}">
                  <a16:creationId xmlns:a16="http://schemas.microsoft.com/office/drawing/2014/main" id="{7974B744-6D8D-4076-A742-1F28217D16A7}"/>
                </a:ext>
              </a:extLst>
            </p:cNvPr>
            <p:cNvCxnSpPr>
              <a:cxnSpLocks/>
              <a:endCxn id="85" idx="2"/>
            </p:cNvCxnSpPr>
            <p:nvPr/>
          </p:nvCxnSpPr>
          <p:spPr>
            <a:xfrm rot="16200000" flipH="1">
              <a:off x="8122180" y="3622253"/>
              <a:ext cx="812716" cy="521678"/>
            </a:xfrm>
            <a:prstGeom prst="bentConnector2">
              <a:avLst/>
            </a:prstGeom>
            <a:noFill/>
            <a:ln w="57150" cap="flat" cmpd="sng" algn="ctr">
              <a:solidFill>
                <a:srgbClr val="7682A4"/>
              </a:solidFill>
              <a:prstDash val="solid"/>
              <a:miter lim="800000"/>
              <a:headEnd type="triangle"/>
              <a:tailEnd type="triangle"/>
            </a:ln>
            <a:effectLst/>
          </p:spPr>
        </p:cxnSp>
        <p:cxnSp>
          <p:nvCxnSpPr>
            <p:cNvPr id="87" name="Connector: Elbow 125">
              <a:extLst>
                <a:ext uri="{FF2B5EF4-FFF2-40B4-BE49-F238E27FC236}">
                  <a16:creationId xmlns:a16="http://schemas.microsoft.com/office/drawing/2014/main" id="{D01C35B2-ABDB-4CC9-BE59-30A696AA3981}"/>
                </a:ext>
              </a:extLst>
            </p:cNvPr>
            <p:cNvCxnSpPr>
              <a:cxnSpLocks/>
              <a:stCxn id="85" idx="4"/>
            </p:cNvCxnSpPr>
            <p:nvPr/>
          </p:nvCxnSpPr>
          <p:spPr>
            <a:xfrm flipV="1">
              <a:off x="9856177" y="3482411"/>
              <a:ext cx="521679" cy="807039"/>
            </a:xfrm>
            <a:prstGeom prst="bentConnector2">
              <a:avLst/>
            </a:prstGeom>
            <a:noFill/>
            <a:ln w="57150" cap="flat" cmpd="sng" algn="ctr">
              <a:solidFill>
                <a:srgbClr val="7682A4"/>
              </a:solidFill>
              <a:prstDash val="solid"/>
              <a:miter lim="800000"/>
              <a:headEnd type="triangle"/>
              <a:tailEnd type="triangle"/>
            </a:ln>
            <a:effectLst/>
          </p:spPr>
        </p:cxnSp>
      </p:grpSp>
      <p:sp>
        <p:nvSpPr>
          <p:cNvPr id="95" name="TextBox 94">
            <a:extLst>
              <a:ext uri="{FF2B5EF4-FFF2-40B4-BE49-F238E27FC236}">
                <a16:creationId xmlns:a16="http://schemas.microsoft.com/office/drawing/2014/main" id="{A7545900-ED72-4F73-8B25-D4EA4D9228CC}"/>
              </a:ext>
            </a:extLst>
          </p:cNvPr>
          <p:cNvSpPr txBox="1"/>
          <p:nvPr/>
        </p:nvSpPr>
        <p:spPr>
          <a:xfrm>
            <a:off x="24558516" y="3638072"/>
            <a:ext cx="7086255" cy="1114475"/>
          </a:xfrm>
          <a:prstGeom prst="rect">
            <a:avLst/>
          </a:prstGeom>
          <a:noFill/>
        </p:spPr>
        <p:txBody>
          <a:bodyPr vert="horz" wrap="square" lIns="292608" tIns="146304" rIns="292608" bIns="146304" rtlCol="0">
            <a:normAutofit fontScale="92500" lnSpcReduction="20000"/>
          </a:bodyPr>
          <a:lstStyle/>
          <a:p>
            <a:pPr marL="0" indent="0">
              <a:buFont typeface="Arial" panose="020B0604020202020204" pitchFamily="34" charset="0"/>
              <a:buNone/>
            </a:pPr>
            <a:r>
              <a:rPr lang="en-US" sz="3600" b="1" dirty="0">
                <a:cs typeface="Arial" panose="020B0604020202020204" pitchFamily="34" charset="0"/>
              </a:rPr>
              <a:t>Model and Data Clearinghouse (</a:t>
            </a:r>
            <a:r>
              <a:rPr lang="en-US" sz="3600" b="1" dirty="0" err="1">
                <a:cs typeface="Arial" panose="020B0604020202020204" pitchFamily="34" charset="0"/>
              </a:rPr>
              <a:t>MoDaC</a:t>
            </a:r>
            <a:r>
              <a:rPr lang="en-US" sz="3600" b="1" dirty="0">
                <a:cs typeface="Arial" panose="020B0604020202020204" pitchFamily="34" charset="0"/>
              </a:rPr>
              <a:t>)</a:t>
            </a:r>
            <a:endParaRPr lang="en-US" sz="1200" b="1" dirty="0">
              <a:cs typeface="Arial" panose="020B0604020202020204" pitchFamily="34" charset="0"/>
            </a:endParaRPr>
          </a:p>
        </p:txBody>
      </p:sp>
      <p:sp>
        <p:nvSpPr>
          <p:cNvPr id="92" name="Arrow: Right 91">
            <a:extLst>
              <a:ext uri="{FF2B5EF4-FFF2-40B4-BE49-F238E27FC236}">
                <a16:creationId xmlns:a16="http://schemas.microsoft.com/office/drawing/2014/main" id="{E484FC2E-767E-4527-A20E-936F3ADEB65F}"/>
              </a:ext>
            </a:extLst>
          </p:cNvPr>
          <p:cNvSpPr/>
          <p:nvPr/>
        </p:nvSpPr>
        <p:spPr>
          <a:xfrm>
            <a:off x="16024195" y="4803591"/>
            <a:ext cx="1323959" cy="7808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TextBox 97">
            <a:extLst>
              <a:ext uri="{FF2B5EF4-FFF2-40B4-BE49-F238E27FC236}">
                <a16:creationId xmlns:a16="http://schemas.microsoft.com/office/drawing/2014/main" id="{07960F30-EBF1-46D4-ABAA-68BCF4E34F06}"/>
              </a:ext>
            </a:extLst>
          </p:cNvPr>
          <p:cNvSpPr txBox="1"/>
          <p:nvPr/>
        </p:nvSpPr>
        <p:spPr>
          <a:xfrm>
            <a:off x="15797470" y="3859134"/>
            <a:ext cx="3903973" cy="769441"/>
          </a:xfrm>
          <a:prstGeom prst="rect">
            <a:avLst/>
          </a:prstGeom>
          <a:noFill/>
        </p:spPr>
        <p:txBody>
          <a:bodyPr wrap="square">
            <a:spAutoFit/>
          </a:bodyPr>
          <a:lstStyle/>
          <a:p>
            <a:r>
              <a:rPr lang="en-US" sz="4400" b="1" i="0" dirty="0">
                <a:solidFill>
                  <a:schemeClr val="accent1">
                    <a:lumMod val="75000"/>
                  </a:schemeClr>
                </a:solidFill>
                <a:effectLst/>
              </a:rPr>
              <a:t>Shared Space</a:t>
            </a:r>
            <a:endParaRPr lang="en-US" sz="4400" b="1" dirty="0">
              <a:solidFill>
                <a:schemeClr val="accent1">
                  <a:lumMod val="75000"/>
                </a:schemeClr>
              </a:solidFill>
            </a:endParaRPr>
          </a:p>
        </p:txBody>
      </p:sp>
      <p:sp>
        <p:nvSpPr>
          <p:cNvPr id="99" name="TextBox 98">
            <a:extLst>
              <a:ext uri="{FF2B5EF4-FFF2-40B4-BE49-F238E27FC236}">
                <a16:creationId xmlns:a16="http://schemas.microsoft.com/office/drawing/2014/main" id="{8BC734B1-FEA9-45C4-8816-41D2C27E4415}"/>
              </a:ext>
            </a:extLst>
          </p:cNvPr>
          <p:cNvSpPr txBox="1"/>
          <p:nvPr/>
        </p:nvSpPr>
        <p:spPr>
          <a:xfrm>
            <a:off x="15677901" y="5651602"/>
            <a:ext cx="3903973" cy="769441"/>
          </a:xfrm>
          <a:prstGeom prst="rect">
            <a:avLst/>
          </a:prstGeom>
          <a:noFill/>
        </p:spPr>
        <p:txBody>
          <a:bodyPr wrap="square">
            <a:spAutoFit/>
          </a:bodyPr>
          <a:lstStyle/>
          <a:p>
            <a:r>
              <a:rPr lang="en-US" sz="4400" b="1" i="0" dirty="0">
                <a:effectLst/>
              </a:rPr>
              <a:t>Transferability</a:t>
            </a:r>
            <a:endParaRPr lang="en-US" sz="4400" b="1" dirty="0"/>
          </a:p>
        </p:txBody>
      </p:sp>
      <p:sp>
        <p:nvSpPr>
          <p:cNvPr id="1025" name="Arrow: Down 1024">
            <a:extLst>
              <a:ext uri="{FF2B5EF4-FFF2-40B4-BE49-F238E27FC236}">
                <a16:creationId xmlns:a16="http://schemas.microsoft.com/office/drawing/2014/main" id="{CA19FF56-FC7C-4E2C-A4E4-ABD8028983C4}"/>
              </a:ext>
            </a:extLst>
          </p:cNvPr>
          <p:cNvSpPr/>
          <p:nvPr/>
        </p:nvSpPr>
        <p:spPr>
          <a:xfrm>
            <a:off x="6507324" y="11355109"/>
            <a:ext cx="707126" cy="143948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a:extLst>
              <a:ext uri="{FF2B5EF4-FFF2-40B4-BE49-F238E27FC236}">
                <a16:creationId xmlns:a16="http://schemas.microsoft.com/office/drawing/2014/main" id="{0585265F-9011-4A67-9ADC-8F63DD431B70}"/>
              </a:ext>
            </a:extLst>
          </p:cNvPr>
          <p:cNvSpPr txBox="1"/>
          <p:nvPr/>
        </p:nvSpPr>
        <p:spPr>
          <a:xfrm>
            <a:off x="1649752" y="11916336"/>
            <a:ext cx="14252068" cy="646331"/>
          </a:xfrm>
          <a:prstGeom prst="rect">
            <a:avLst/>
          </a:prstGeom>
          <a:noFill/>
        </p:spPr>
        <p:txBody>
          <a:bodyPr wrap="square">
            <a:spAutoFit/>
          </a:bodyPr>
          <a:lstStyle/>
          <a:p>
            <a:r>
              <a:rPr kumimoji="0" lang="en-US" sz="3600" b="1" i="0" u="none" strike="noStrike" kern="1200" cap="none" spc="0" normalizeH="0" baseline="0" noProof="0" dirty="0">
                <a:ln>
                  <a:noFill/>
                </a:ln>
                <a:solidFill>
                  <a:srgbClr val="4B4B4B"/>
                </a:solidFill>
                <a:effectLst/>
                <a:uLnTx/>
                <a:uFillTx/>
                <a:ea typeface="+mn-ea"/>
                <a:cs typeface="+mn-cs"/>
              </a:rPr>
              <a:t>AI and computing-driven        molecular discovery and optimization</a:t>
            </a:r>
            <a:endParaRPr lang="en-US" sz="7200" b="1" dirty="0"/>
          </a:p>
        </p:txBody>
      </p:sp>
      <p:sp>
        <p:nvSpPr>
          <p:cNvPr id="104" name="TextBox 103">
            <a:extLst>
              <a:ext uri="{FF2B5EF4-FFF2-40B4-BE49-F238E27FC236}">
                <a16:creationId xmlns:a16="http://schemas.microsoft.com/office/drawing/2014/main" id="{2240F781-3C19-4E4B-BBD4-F981D1551DD2}"/>
              </a:ext>
            </a:extLst>
          </p:cNvPr>
          <p:cNvSpPr txBox="1"/>
          <p:nvPr/>
        </p:nvSpPr>
        <p:spPr>
          <a:xfrm>
            <a:off x="709991" y="4136882"/>
            <a:ext cx="4711628" cy="1569660"/>
          </a:xfrm>
          <a:prstGeom prst="rect">
            <a:avLst/>
          </a:prstGeom>
          <a:noFill/>
        </p:spPr>
        <p:txBody>
          <a:bodyPr wrap="square">
            <a:spAutoFit/>
          </a:bodyPr>
          <a:lstStyle/>
          <a:p>
            <a:pPr marL="342900" marR="0" lvl="0" indent="-342900" algn="l" defTabSz="914400" rtl="0" eaLnBrk="1" fontAlgn="auto" latinLnBrk="0" hangingPunct="1">
              <a:lnSpc>
                <a:spcPct val="100000"/>
              </a:lnSpc>
              <a:spcBef>
                <a:spcPts val="300"/>
              </a:spcBef>
              <a:spcAft>
                <a:spcPts val="0"/>
              </a:spcAft>
              <a:buClrTx/>
              <a:buSzTx/>
              <a:buFont typeface="+mj-lt"/>
              <a:buAutoNum type="arabicPeriod"/>
              <a:tabLst/>
              <a:defRPr/>
            </a:pPr>
            <a:r>
              <a:rPr kumimoji="0" lang="en-US" sz="3200" b="1" i="0" u="none" strike="noStrike" kern="1200" cap="none" spc="0" normalizeH="0" baseline="0" noProof="0" dirty="0">
                <a:ln>
                  <a:noFill/>
                </a:ln>
                <a:solidFill>
                  <a:srgbClr val="4B4B4B"/>
                </a:solidFill>
                <a:effectLst/>
                <a:uLnTx/>
                <a:uFillTx/>
                <a:ea typeface="+mn-ea"/>
                <a:cs typeface="+mn-cs"/>
              </a:rPr>
              <a:t>Molecular data library  </a:t>
            </a:r>
            <a:r>
              <a:rPr kumimoji="0" lang="en-US" sz="3200" b="0" i="0" u="none" strike="noStrike" kern="1200" cap="none" spc="0" normalizeH="0" baseline="0" noProof="0" dirty="0">
                <a:ln>
                  <a:noFill/>
                </a:ln>
                <a:solidFill>
                  <a:srgbClr val="4B4B4B"/>
                </a:solidFill>
                <a:effectLst/>
                <a:uLnTx/>
                <a:uFillTx/>
                <a:ea typeface="+mn-ea"/>
                <a:cs typeface="+mn-cs"/>
              </a:rPr>
              <a:t>- Open curated and model-ready database</a:t>
            </a:r>
          </a:p>
        </p:txBody>
      </p:sp>
      <p:sp>
        <p:nvSpPr>
          <p:cNvPr id="110" name="TextBox 109">
            <a:extLst>
              <a:ext uri="{FF2B5EF4-FFF2-40B4-BE49-F238E27FC236}">
                <a16:creationId xmlns:a16="http://schemas.microsoft.com/office/drawing/2014/main" id="{E88369DD-D052-4E4E-8B45-0DA96164ECFC}"/>
              </a:ext>
            </a:extLst>
          </p:cNvPr>
          <p:cNvSpPr txBox="1"/>
          <p:nvPr/>
        </p:nvSpPr>
        <p:spPr>
          <a:xfrm>
            <a:off x="10092894" y="4206103"/>
            <a:ext cx="1526722" cy="523220"/>
          </a:xfrm>
          <a:prstGeom prst="rect">
            <a:avLst/>
          </a:prstGeom>
          <a:noFill/>
        </p:spPr>
        <p:txBody>
          <a:bodyPr wrap="square">
            <a:spAutoFit/>
          </a:bodyPr>
          <a:lstStyle/>
          <a:p>
            <a:r>
              <a:rPr kumimoji="0" lang="en-US" sz="2800" b="1" i="0" u="none" strike="noStrike" kern="1200" cap="none" spc="0" normalizeH="0" baseline="0" noProof="0" dirty="0">
                <a:ln>
                  <a:noFill/>
                </a:ln>
                <a:solidFill>
                  <a:srgbClr val="4B4B4B"/>
                </a:solidFill>
                <a:effectLst/>
                <a:uLnTx/>
                <a:uFillTx/>
                <a:ea typeface="+mn-ea"/>
                <a:cs typeface="+mn-cs"/>
              </a:rPr>
              <a:t>2. AMPL</a:t>
            </a:r>
            <a:endParaRPr lang="en-US" sz="2800" dirty="0"/>
          </a:p>
        </p:txBody>
      </p:sp>
      <p:sp>
        <p:nvSpPr>
          <p:cNvPr id="112" name="TextBox 111">
            <a:extLst>
              <a:ext uri="{FF2B5EF4-FFF2-40B4-BE49-F238E27FC236}">
                <a16:creationId xmlns:a16="http://schemas.microsoft.com/office/drawing/2014/main" id="{76BEF2FC-F020-46D3-91B0-2785C4EF74FE}"/>
              </a:ext>
            </a:extLst>
          </p:cNvPr>
          <p:cNvSpPr txBox="1"/>
          <p:nvPr/>
        </p:nvSpPr>
        <p:spPr>
          <a:xfrm>
            <a:off x="1143313" y="17163944"/>
            <a:ext cx="11042219" cy="1917379"/>
          </a:xfrm>
          <a:prstGeom prst="rect">
            <a:avLst/>
          </a:prstGeom>
          <a:solidFill>
            <a:schemeClr val="bg1">
              <a:lumMod val="85000"/>
            </a:schemeClr>
          </a:solidFill>
        </p:spPr>
        <p:txBody>
          <a:bodyPr wrap="square">
            <a:spAutoFit/>
          </a:bodyPr>
          <a:lstStyle/>
          <a:p>
            <a:pPr marR="0" lvl="0" algn="l" defTabSz="914400" rtl="0" eaLnBrk="1" fontAlgn="auto" latinLnBrk="0" hangingPunct="1">
              <a:lnSpc>
                <a:spcPct val="100000"/>
              </a:lnSpc>
              <a:spcBef>
                <a:spcPts val="300"/>
              </a:spcBef>
              <a:spcAft>
                <a:spcPts val="0"/>
              </a:spcAft>
              <a:buClrTx/>
              <a:buSzTx/>
              <a:tabLst/>
              <a:defRPr/>
            </a:pPr>
            <a:r>
              <a:rPr kumimoji="0" lang="en-US" sz="3600" b="1" i="0" u="none" strike="noStrike" kern="1200" cap="none" spc="0" normalizeH="0" baseline="0" noProof="0" dirty="0">
                <a:ln>
                  <a:noFill/>
                </a:ln>
                <a:solidFill>
                  <a:srgbClr val="4B4B4B"/>
                </a:solidFill>
                <a:effectLst/>
                <a:uLnTx/>
                <a:uFillTx/>
                <a:ea typeface="+mn-ea"/>
                <a:cs typeface="+mn-cs"/>
              </a:rPr>
              <a:t>2. AMPL (ATOM Modeling </a:t>
            </a:r>
            <a:r>
              <a:rPr kumimoji="0" lang="en-US" sz="3600" b="1" i="0" u="none" strike="noStrike" kern="1200" cap="none" spc="0" normalizeH="0" baseline="0" noProof="0" dirty="0" err="1">
                <a:ln>
                  <a:noFill/>
                </a:ln>
                <a:solidFill>
                  <a:srgbClr val="4B4B4B"/>
                </a:solidFill>
                <a:effectLst/>
                <a:uLnTx/>
                <a:uFillTx/>
                <a:ea typeface="+mn-ea"/>
                <a:cs typeface="+mn-cs"/>
              </a:rPr>
              <a:t>PlpeLine</a:t>
            </a:r>
            <a:r>
              <a:rPr lang="en-US" sz="3600" b="1" dirty="0">
                <a:solidFill>
                  <a:srgbClr val="4B4B4B"/>
                </a:solidFill>
              </a:rPr>
              <a:t>)</a:t>
            </a:r>
            <a:r>
              <a:rPr kumimoji="0" lang="en-US" sz="3600" b="1" i="0" u="none" strike="noStrike" kern="1200" cap="none" spc="0" normalizeH="0" baseline="0" noProof="0" dirty="0">
                <a:ln>
                  <a:noFill/>
                </a:ln>
                <a:solidFill>
                  <a:srgbClr val="4B4B4B"/>
                </a:solidFill>
                <a:effectLst/>
                <a:uLnTx/>
                <a:uFillTx/>
                <a:ea typeface="+mn-ea"/>
                <a:cs typeface="+mn-cs"/>
              </a:rPr>
              <a:t> – </a:t>
            </a:r>
          </a:p>
          <a:p>
            <a:pPr marR="0" lvl="0" algn="l" defTabSz="914400" rtl="0" eaLnBrk="1" fontAlgn="auto" latinLnBrk="0" hangingPunct="1">
              <a:lnSpc>
                <a:spcPct val="100000"/>
              </a:lnSpc>
              <a:spcBef>
                <a:spcPts val="300"/>
              </a:spcBef>
              <a:spcAft>
                <a:spcPts val="0"/>
              </a:spcAft>
              <a:buClrTx/>
              <a:buSzTx/>
              <a:tabLst/>
              <a:defRPr/>
            </a:pPr>
            <a:r>
              <a:rPr kumimoji="0" lang="en-US" sz="3600" b="1" i="0" u="none" strike="noStrike" kern="1200" cap="none" spc="0" normalizeH="0" baseline="0" noProof="0" dirty="0">
                <a:ln>
                  <a:noFill/>
                </a:ln>
                <a:solidFill>
                  <a:srgbClr val="4B4B4B"/>
                </a:solidFill>
                <a:effectLst/>
                <a:uLnTx/>
                <a:uFillTx/>
                <a:ea typeface="+mn-ea"/>
                <a:cs typeface="+mn-cs"/>
              </a:rPr>
              <a:t>Predictive modeling</a:t>
            </a:r>
            <a:r>
              <a:rPr lang="en-US" sz="3600" dirty="0">
                <a:solidFill>
                  <a:srgbClr val="4B4B4B"/>
                </a:solidFill>
              </a:rPr>
              <a:t>: </a:t>
            </a:r>
            <a:r>
              <a:rPr kumimoji="0" lang="en-US" sz="4000" b="0" i="0" u="none" strike="noStrike" kern="1200" cap="none" spc="0" normalizeH="0" baseline="0" noProof="0" dirty="0">
                <a:ln>
                  <a:noFill/>
                </a:ln>
                <a:solidFill>
                  <a:srgbClr val="4B4B4B"/>
                </a:solidFill>
                <a:effectLst/>
                <a:uLnTx/>
                <a:uFillTx/>
                <a:ea typeface="+mn-ea"/>
                <a:cs typeface="+mn-cs"/>
              </a:rPr>
              <a:t>training, optimization, and property prediction </a:t>
            </a:r>
          </a:p>
        </p:txBody>
      </p:sp>
      <p:sp>
        <p:nvSpPr>
          <p:cNvPr id="114" name="TextBox 113">
            <a:extLst>
              <a:ext uri="{FF2B5EF4-FFF2-40B4-BE49-F238E27FC236}">
                <a16:creationId xmlns:a16="http://schemas.microsoft.com/office/drawing/2014/main" id="{2D990A74-2ABB-4496-8044-6AFDE911CD44}"/>
              </a:ext>
            </a:extLst>
          </p:cNvPr>
          <p:cNvSpPr txBox="1"/>
          <p:nvPr/>
        </p:nvSpPr>
        <p:spPr>
          <a:xfrm>
            <a:off x="10357192" y="7369681"/>
            <a:ext cx="2735036" cy="523220"/>
          </a:xfrm>
          <a:prstGeom prst="rect">
            <a:avLst/>
          </a:prstGeom>
          <a:noFill/>
        </p:spPr>
        <p:txBody>
          <a:bodyPr wrap="square">
            <a:spAutoFit/>
          </a:bodyPr>
          <a:lstStyle/>
          <a:p>
            <a:r>
              <a:rPr lang="en-US" sz="2800" b="1" dirty="0">
                <a:solidFill>
                  <a:srgbClr val="4B4B4B"/>
                </a:solidFill>
              </a:rPr>
              <a:t>3</a:t>
            </a:r>
            <a:r>
              <a:rPr kumimoji="0" lang="en-US" sz="2800" b="1" i="0" u="none" strike="noStrike" kern="1200" cap="none" spc="0" normalizeH="0" baseline="0" noProof="0" dirty="0">
                <a:ln>
                  <a:noFill/>
                </a:ln>
                <a:solidFill>
                  <a:srgbClr val="4B4B4B"/>
                </a:solidFill>
                <a:effectLst/>
                <a:uLnTx/>
                <a:uFillTx/>
                <a:ea typeface="+mn-ea"/>
                <a:cs typeface="+mn-cs"/>
              </a:rPr>
              <a:t>. GMD</a:t>
            </a:r>
            <a:endParaRPr lang="en-US" sz="2800" dirty="0"/>
          </a:p>
        </p:txBody>
      </p:sp>
      <p:sp>
        <p:nvSpPr>
          <p:cNvPr id="116" name="TextBox 115">
            <a:extLst>
              <a:ext uri="{FF2B5EF4-FFF2-40B4-BE49-F238E27FC236}">
                <a16:creationId xmlns:a16="http://schemas.microsoft.com/office/drawing/2014/main" id="{34249994-3FC8-4D14-835F-D3D563CCEA44}"/>
              </a:ext>
            </a:extLst>
          </p:cNvPr>
          <p:cNvSpPr txBox="1"/>
          <p:nvPr/>
        </p:nvSpPr>
        <p:spPr>
          <a:xfrm>
            <a:off x="24687070" y="4942533"/>
            <a:ext cx="5437380" cy="2139047"/>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rgbClr val="4B4B4B"/>
                </a:solidFill>
                <a:effectLst/>
                <a:uLnTx/>
                <a:uFillTx/>
                <a:ea typeface="+mn-ea"/>
                <a:cs typeface="+mn-cs"/>
              </a:rPr>
              <a:t>Distributed collaborative public facing </a:t>
            </a:r>
            <a:r>
              <a:rPr lang="en-US" sz="3200" dirty="0">
                <a:solidFill>
                  <a:srgbClr val="4B4B4B"/>
                </a:solidFill>
              </a:rPr>
              <a:t>API </a:t>
            </a:r>
            <a:endParaRPr kumimoji="0" lang="en-US" sz="3200" b="0" i="0" u="none" strike="noStrike" kern="1200" cap="none" spc="0" normalizeH="0" baseline="0" noProof="0" dirty="0">
              <a:ln>
                <a:noFill/>
              </a:ln>
              <a:solidFill>
                <a:srgbClr val="4B4B4B"/>
              </a:solidFill>
              <a:effectLst/>
              <a:uLnTx/>
              <a:uFillTx/>
              <a:ea typeface="+mn-ea"/>
              <a:cs typeface="+mn-cs"/>
            </a:endParaRPr>
          </a:p>
          <a:p>
            <a:pPr marL="571500" marR="0" lvl="0" indent="-571500" algn="l" defTabSz="914400"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rgbClr val="4B4B4B"/>
                </a:solidFill>
                <a:effectLst/>
                <a:uLnTx/>
                <a:uFillTx/>
                <a:ea typeface="+mn-ea"/>
                <a:cs typeface="+mn-cs"/>
              </a:rPr>
              <a:t>Data Management/Transfer</a:t>
            </a:r>
          </a:p>
          <a:p>
            <a:pPr marL="571500" marR="0" lvl="0" indent="-571500" algn="l" defTabSz="914400"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rgbClr val="4B4B4B"/>
                </a:solidFill>
                <a:effectLst/>
                <a:uLnTx/>
                <a:uFillTx/>
                <a:ea typeface="+mn-ea"/>
                <a:cs typeface="+mn-cs"/>
              </a:rPr>
              <a:t>Configurable access levels</a:t>
            </a:r>
          </a:p>
        </p:txBody>
      </p:sp>
      <p:cxnSp>
        <p:nvCxnSpPr>
          <p:cNvPr id="3" name="Straight Connector 2">
            <a:extLst>
              <a:ext uri="{FF2B5EF4-FFF2-40B4-BE49-F238E27FC236}">
                <a16:creationId xmlns:a16="http://schemas.microsoft.com/office/drawing/2014/main" id="{6D0FBAE7-37C3-4F12-BD10-922DC07BCA2C}"/>
              </a:ext>
            </a:extLst>
          </p:cNvPr>
          <p:cNvCxnSpPr>
            <a:cxnSpLocks/>
          </p:cNvCxnSpPr>
          <p:nvPr/>
        </p:nvCxnSpPr>
        <p:spPr>
          <a:xfrm>
            <a:off x="24356479" y="4354390"/>
            <a:ext cx="0" cy="242588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F45B3CF1-BE97-455B-B2AC-913468397BA5}"/>
              </a:ext>
            </a:extLst>
          </p:cNvPr>
          <p:cNvSpPr txBox="1"/>
          <p:nvPr/>
        </p:nvSpPr>
        <p:spPr>
          <a:xfrm>
            <a:off x="19403131" y="3622939"/>
            <a:ext cx="4729176" cy="970478"/>
          </a:xfrm>
          <a:prstGeom prst="rect">
            <a:avLst/>
          </a:prstGeom>
          <a:noFill/>
        </p:spPr>
        <p:txBody>
          <a:bodyPr vert="horz" wrap="square" lIns="292608" tIns="146304" rIns="292608" bIns="146304" rtlCol="0">
            <a:normAutofit/>
          </a:bodyPr>
          <a:lstStyle/>
          <a:p>
            <a:pPr marL="0" indent="0">
              <a:buFont typeface="Arial" panose="020B0604020202020204" pitchFamily="34" charset="0"/>
              <a:buNone/>
            </a:pPr>
            <a:r>
              <a:rPr lang="en-US" sz="3300" b="1" dirty="0">
                <a:cs typeface="Arial" panose="020B0604020202020204" pitchFamily="34" charset="0"/>
              </a:rPr>
              <a:t>Availability (</a:t>
            </a:r>
            <a:r>
              <a:rPr lang="en-US" sz="3300" b="1" dirty="0" err="1">
                <a:cs typeface="Arial" panose="020B0604020202020204" pitchFamily="34" charset="0"/>
              </a:rPr>
              <a:t>Github</a:t>
            </a:r>
            <a:r>
              <a:rPr lang="en-US" sz="3300" b="1" dirty="0">
                <a:cs typeface="Arial" panose="020B0604020202020204" pitchFamily="34" charset="0"/>
              </a:rPr>
              <a:t>)</a:t>
            </a:r>
          </a:p>
        </p:txBody>
      </p:sp>
      <p:sp>
        <p:nvSpPr>
          <p:cNvPr id="67" name="TextBox 66">
            <a:extLst>
              <a:ext uri="{FF2B5EF4-FFF2-40B4-BE49-F238E27FC236}">
                <a16:creationId xmlns:a16="http://schemas.microsoft.com/office/drawing/2014/main" id="{39F7E62C-26B5-46D0-A6BB-0D7821A83E9D}"/>
              </a:ext>
            </a:extLst>
          </p:cNvPr>
          <p:cNvSpPr txBox="1"/>
          <p:nvPr/>
        </p:nvSpPr>
        <p:spPr>
          <a:xfrm>
            <a:off x="19201516" y="4744401"/>
            <a:ext cx="4952927" cy="2139047"/>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rgbClr val="4B4B4B"/>
                </a:solidFill>
                <a:effectLst/>
                <a:uLnTx/>
                <a:uFillTx/>
                <a:ea typeface="+mn-ea"/>
                <a:cs typeface="+mn-cs"/>
                <a:hlinkClick r:id="rId10"/>
              </a:rPr>
              <a:t>AMPL Tutorial</a:t>
            </a:r>
            <a:endParaRPr kumimoji="0" lang="en-US" sz="3200" b="0" i="0" u="none" strike="noStrike" kern="1200" cap="none" spc="0" normalizeH="0" baseline="0" noProof="0" dirty="0">
              <a:ln>
                <a:noFill/>
              </a:ln>
              <a:solidFill>
                <a:srgbClr val="4B4B4B"/>
              </a:solidFill>
              <a:effectLst/>
              <a:uLnTx/>
              <a:uFillTx/>
              <a:ea typeface="+mn-ea"/>
              <a:cs typeface="+mn-cs"/>
            </a:endParaRPr>
          </a:p>
          <a:p>
            <a:pPr marL="571500" marR="0" lvl="0" indent="-571500" algn="l" defTabSz="914400"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rgbClr val="4B4B4B"/>
                </a:solidFill>
                <a:effectLst/>
                <a:uLnTx/>
                <a:uFillTx/>
                <a:ea typeface="+mn-ea"/>
                <a:cs typeface="+mn-cs"/>
                <a:hlinkClick r:id="rId11"/>
              </a:rPr>
              <a:t>Publicly available curated dataset </a:t>
            </a:r>
            <a:endParaRPr kumimoji="0" lang="en-US" sz="3200" b="0" i="0" u="none" strike="noStrike" kern="1200" cap="none" spc="0" normalizeH="0" baseline="0" noProof="0" dirty="0">
              <a:ln>
                <a:noFill/>
              </a:ln>
              <a:solidFill>
                <a:srgbClr val="4B4B4B"/>
              </a:solidFill>
              <a:effectLst/>
              <a:uLnTx/>
              <a:uFillTx/>
              <a:ea typeface="+mn-ea"/>
              <a:cs typeface="+mn-cs"/>
            </a:endParaRPr>
          </a:p>
          <a:p>
            <a:pPr marL="571500" marR="0" lvl="0" indent="-571500" algn="l" defTabSz="914400"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rgbClr val="4B4B4B"/>
                </a:solidFill>
                <a:effectLst/>
                <a:uLnTx/>
                <a:uFillTx/>
                <a:ea typeface="+mn-ea"/>
                <a:cs typeface="+mn-cs"/>
                <a:hlinkClick r:id="rId12"/>
              </a:rPr>
              <a:t>AMPL Predictive Models</a:t>
            </a:r>
            <a:endParaRPr kumimoji="0" lang="en-US" sz="3200" b="0" i="0" u="none" strike="noStrike" kern="1200" cap="none" spc="0" normalizeH="0" baseline="0" noProof="0" dirty="0">
              <a:ln>
                <a:noFill/>
              </a:ln>
              <a:solidFill>
                <a:srgbClr val="4B4B4B"/>
              </a:solidFill>
              <a:effectLst/>
              <a:uLnTx/>
              <a:uFillTx/>
              <a:ea typeface="+mn-ea"/>
              <a:cs typeface="+mn-cs"/>
            </a:endParaRPr>
          </a:p>
        </p:txBody>
      </p:sp>
      <p:pic>
        <p:nvPicPr>
          <p:cNvPr id="1026" name="Picture 2">
            <a:extLst>
              <a:ext uri="{FF2B5EF4-FFF2-40B4-BE49-F238E27FC236}">
                <a16:creationId xmlns:a16="http://schemas.microsoft.com/office/drawing/2014/main" id="{96E3E773-A7CE-4C48-A73C-17EC3139FCB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7651940" y="8534269"/>
            <a:ext cx="12424682" cy="5475045"/>
          </a:xfrm>
          <a:prstGeom prst="rect">
            <a:avLst/>
          </a:prstGeom>
          <a:noFill/>
          <a:extLst>
            <a:ext uri="{909E8E84-426E-40DD-AFC4-6F175D3DCCD1}">
              <a14:hiddenFill xmlns:a14="http://schemas.microsoft.com/office/drawing/2010/main">
                <a:solidFill>
                  <a:srgbClr val="FFFFFF"/>
                </a:solidFill>
              </a14:hiddenFill>
            </a:ext>
          </a:extLst>
        </p:spPr>
      </p:pic>
      <p:sp>
        <p:nvSpPr>
          <p:cNvPr id="72" name="TextBox 71">
            <a:extLst>
              <a:ext uri="{FF2B5EF4-FFF2-40B4-BE49-F238E27FC236}">
                <a16:creationId xmlns:a16="http://schemas.microsoft.com/office/drawing/2014/main" id="{005BF7D5-5128-465D-9667-2B39E592D82E}"/>
              </a:ext>
            </a:extLst>
          </p:cNvPr>
          <p:cNvSpPr txBox="1"/>
          <p:nvPr/>
        </p:nvSpPr>
        <p:spPr>
          <a:xfrm>
            <a:off x="21406058" y="7626602"/>
            <a:ext cx="5878286" cy="1389829"/>
          </a:xfrm>
          <a:prstGeom prst="rect">
            <a:avLst/>
          </a:prstGeom>
          <a:noFill/>
        </p:spPr>
        <p:txBody>
          <a:bodyPr vert="horz" wrap="square" lIns="292608" tIns="146304" rIns="292608" bIns="146304" rtlCol="0">
            <a:normAutofit/>
          </a:bodyPr>
          <a:lstStyle/>
          <a:p>
            <a:pPr marL="0" indent="0">
              <a:buFont typeface="Arial" panose="020B0604020202020204" pitchFamily="34" charset="0"/>
              <a:buNone/>
            </a:pPr>
            <a:r>
              <a:rPr lang="en-US" sz="4400" b="1" dirty="0">
                <a:cs typeface="Arial" panose="020B0604020202020204" pitchFamily="34" charset="0"/>
              </a:rPr>
              <a:t>GMD Pipeline</a:t>
            </a:r>
            <a:r>
              <a:rPr lang="en-US" sz="1100" b="1" dirty="0">
                <a:cs typeface="Arial" panose="020B0604020202020204" pitchFamily="34" charset="0"/>
              </a:rPr>
              <a:t> </a:t>
            </a:r>
          </a:p>
        </p:txBody>
      </p:sp>
      <p:sp>
        <p:nvSpPr>
          <p:cNvPr id="74" name="TextBox 73">
            <a:extLst>
              <a:ext uri="{FF2B5EF4-FFF2-40B4-BE49-F238E27FC236}">
                <a16:creationId xmlns:a16="http://schemas.microsoft.com/office/drawing/2014/main" id="{5945C272-8D77-475C-B198-283AC44AED3F}"/>
              </a:ext>
            </a:extLst>
          </p:cNvPr>
          <p:cNvSpPr txBox="1"/>
          <p:nvPr/>
        </p:nvSpPr>
        <p:spPr>
          <a:xfrm>
            <a:off x="19598308" y="15961910"/>
            <a:ext cx="9962839" cy="2139047"/>
          </a:xfrm>
          <a:prstGeom prst="rect">
            <a:avLst/>
          </a:prstGeom>
          <a:solidFill>
            <a:schemeClr val="bg1">
              <a:lumMod val="85000"/>
            </a:schemeClr>
          </a:solidFill>
          <a:effectLst>
            <a:glow rad="279400">
              <a:srgbClr val="7030A0">
                <a:alpha val="42000"/>
              </a:srgbClr>
            </a:glow>
          </a:effectLst>
        </p:spPr>
        <p:txBody>
          <a:bodyPr wrap="square">
            <a:spAutoFit/>
          </a:bodyPr>
          <a:lstStyle/>
          <a:p>
            <a:pPr marR="0" lvl="0" algn="l" defTabSz="914400" rtl="0" eaLnBrk="1" fontAlgn="auto" latinLnBrk="0" hangingPunct="1">
              <a:lnSpc>
                <a:spcPct val="100000"/>
              </a:lnSpc>
              <a:spcBef>
                <a:spcPts val="300"/>
              </a:spcBef>
              <a:spcAft>
                <a:spcPts val="0"/>
              </a:spcAft>
              <a:buClrTx/>
              <a:buSzTx/>
              <a:tabLst/>
              <a:defRPr/>
            </a:pPr>
            <a:r>
              <a:rPr kumimoji="0" lang="en-US" sz="3200" b="1" i="0" u="none" strike="noStrike" kern="1200" cap="none" spc="0" normalizeH="0" baseline="0" noProof="0" dirty="0">
                <a:ln>
                  <a:noFill/>
                </a:ln>
                <a:solidFill>
                  <a:srgbClr val="4B4B4B"/>
                </a:solidFill>
                <a:effectLst/>
                <a:uLnTx/>
                <a:uFillTx/>
                <a:ea typeface="+mn-ea"/>
                <a:cs typeface="+mn-cs"/>
              </a:rPr>
              <a:t>Example – GMD Pilot design projects </a:t>
            </a:r>
            <a:r>
              <a:rPr kumimoji="0" lang="en-US" sz="3200" b="0" i="0" u="none" strike="noStrike" kern="1200" cap="none" spc="0" normalizeH="0" baseline="0" noProof="0" dirty="0">
                <a:ln>
                  <a:noFill/>
                </a:ln>
                <a:solidFill>
                  <a:srgbClr val="4B4B4B"/>
                </a:solidFill>
                <a:effectLst/>
                <a:uLnTx/>
                <a:uFillTx/>
                <a:ea typeface="+mn-ea"/>
                <a:cs typeface="+mn-cs"/>
              </a:rPr>
              <a:t>in cancer, infectious disease and other areas;</a:t>
            </a:r>
          </a:p>
          <a:p>
            <a:pPr marR="0" lvl="0" algn="l" defTabSz="914400" rtl="0" eaLnBrk="1" fontAlgn="auto" latinLnBrk="0" hangingPunct="1">
              <a:lnSpc>
                <a:spcPct val="100000"/>
              </a:lnSpc>
              <a:spcBef>
                <a:spcPts val="300"/>
              </a:spcBef>
              <a:spcAft>
                <a:spcPts val="0"/>
              </a:spcAft>
              <a:buClrTx/>
              <a:buSzTx/>
              <a:tabLst/>
              <a:defRPr/>
            </a:pPr>
            <a:r>
              <a:rPr kumimoji="0" lang="pt-BR" sz="3200" b="0" i="0" u="none" strike="noStrike" kern="1200" cap="none" spc="0" normalizeH="0" baseline="0" noProof="0" dirty="0">
                <a:ln>
                  <a:noFill/>
                </a:ln>
                <a:solidFill>
                  <a:srgbClr val="4B4B4B"/>
                </a:solidFill>
                <a:effectLst/>
                <a:uLnTx/>
                <a:uFillTx/>
                <a:ea typeface="+mn-ea"/>
                <a:cs typeface="+mn-cs"/>
              </a:rPr>
              <a:t>H1 histamine receptor pKi &gt; 9  </a:t>
            </a:r>
          </a:p>
          <a:p>
            <a:pPr marR="0" lvl="0" algn="l" defTabSz="914400" rtl="0" eaLnBrk="1" fontAlgn="auto" latinLnBrk="0" hangingPunct="1">
              <a:lnSpc>
                <a:spcPct val="100000"/>
              </a:lnSpc>
              <a:spcBef>
                <a:spcPts val="300"/>
              </a:spcBef>
              <a:spcAft>
                <a:spcPts val="0"/>
              </a:spcAft>
              <a:buClrTx/>
              <a:buSzTx/>
              <a:tabLst/>
              <a:defRPr/>
            </a:pPr>
            <a:r>
              <a:rPr kumimoji="0" lang="pt-BR" sz="3200" b="0" i="0" u="none" strike="noStrike" kern="1200" cap="none" spc="0" normalizeH="0" baseline="0" noProof="0" dirty="0">
                <a:ln>
                  <a:noFill/>
                </a:ln>
                <a:solidFill>
                  <a:srgbClr val="4B4B4B"/>
                </a:solidFill>
                <a:effectLst/>
                <a:uLnTx/>
                <a:uFillTx/>
                <a:ea typeface="+mn-ea"/>
                <a:cs typeface="+mn-cs"/>
              </a:rPr>
              <a:t>M2 muscarinic receptor pKi &lt; 6</a:t>
            </a:r>
          </a:p>
        </p:txBody>
      </p:sp>
      <p:sp>
        <p:nvSpPr>
          <p:cNvPr id="91" name="TextBox 90">
            <a:extLst>
              <a:ext uri="{FF2B5EF4-FFF2-40B4-BE49-F238E27FC236}">
                <a16:creationId xmlns:a16="http://schemas.microsoft.com/office/drawing/2014/main" id="{F234A78D-0383-445F-A470-C64A1B15BC5E}"/>
              </a:ext>
            </a:extLst>
          </p:cNvPr>
          <p:cNvSpPr txBox="1"/>
          <p:nvPr/>
        </p:nvSpPr>
        <p:spPr>
          <a:xfrm>
            <a:off x="11896130" y="13136980"/>
            <a:ext cx="6653862" cy="5978560"/>
          </a:xfrm>
          <a:prstGeom prst="rect">
            <a:avLst/>
          </a:prstGeom>
          <a:solidFill>
            <a:schemeClr val="bg1">
              <a:lumMod val="85000"/>
            </a:schemeClr>
          </a:solidFill>
          <a:effectLst>
            <a:glow rad="279400">
              <a:srgbClr val="7030A0">
                <a:alpha val="42000"/>
              </a:srgbClr>
            </a:glow>
          </a:effectLst>
        </p:spPr>
        <p:txBody>
          <a:bodyPr wrap="square">
            <a:spAutoFit/>
          </a:bodyPr>
          <a:lstStyle/>
          <a:p>
            <a:pPr algn="ctr" defTabSz="914400">
              <a:spcBef>
                <a:spcPts val="300"/>
              </a:spcBef>
              <a:defRPr/>
            </a:pPr>
            <a:r>
              <a:rPr lang="en-US" sz="3600" b="1" dirty="0">
                <a:cs typeface="Arial" panose="020B0604020202020204" pitchFamily="34" charset="0"/>
              </a:rPr>
              <a:t>GMD Pilot Project –</a:t>
            </a:r>
          </a:p>
          <a:p>
            <a:pPr algn="ctr" defTabSz="914400">
              <a:spcBef>
                <a:spcPts val="300"/>
              </a:spcBef>
              <a:defRPr/>
            </a:pPr>
            <a:r>
              <a:rPr lang="en-US" sz="3600" b="1" dirty="0">
                <a:cs typeface="Arial" panose="020B0604020202020204" pitchFamily="34" charset="0"/>
              </a:rPr>
              <a:t> </a:t>
            </a:r>
            <a:r>
              <a:rPr lang="en-US" sz="3600" b="1" dirty="0" err="1">
                <a:cs typeface="Arial" panose="020B0604020202020204" pitchFamily="34" charset="0"/>
              </a:rPr>
              <a:t>Neurocrine</a:t>
            </a:r>
            <a:r>
              <a:rPr lang="en-US" sz="3600" b="1" dirty="0">
                <a:cs typeface="Arial" panose="020B0604020202020204" pitchFamily="34" charset="0"/>
              </a:rPr>
              <a:t> H1 Design</a:t>
            </a:r>
          </a:p>
          <a:p>
            <a:pPr defTabSz="914400">
              <a:spcBef>
                <a:spcPts val="300"/>
              </a:spcBef>
              <a:defRPr/>
            </a:pPr>
            <a:endParaRPr lang="en-US" sz="3600" b="1" dirty="0">
              <a:cs typeface="Arial" panose="020B0604020202020204" pitchFamily="34" charset="0"/>
            </a:endParaRPr>
          </a:p>
          <a:p>
            <a:pPr defTabSz="914400">
              <a:spcBef>
                <a:spcPts val="300"/>
              </a:spcBef>
              <a:defRPr/>
            </a:pPr>
            <a:endParaRPr lang="en-US" sz="3600" b="1" dirty="0">
              <a:cs typeface="Arial" panose="020B0604020202020204" pitchFamily="34" charset="0"/>
            </a:endParaRPr>
          </a:p>
          <a:p>
            <a:pPr defTabSz="914400">
              <a:spcBef>
                <a:spcPts val="300"/>
              </a:spcBef>
              <a:defRPr/>
            </a:pPr>
            <a:endParaRPr lang="en-US" sz="3600" b="1" dirty="0">
              <a:cs typeface="Arial" panose="020B0604020202020204" pitchFamily="34" charset="0"/>
            </a:endParaRPr>
          </a:p>
          <a:p>
            <a:pPr defTabSz="914400">
              <a:spcBef>
                <a:spcPts val="300"/>
              </a:spcBef>
              <a:defRPr/>
            </a:pPr>
            <a:endParaRPr lang="en-US" sz="3600" b="1" dirty="0">
              <a:cs typeface="Arial" panose="020B0604020202020204" pitchFamily="34" charset="0"/>
            </a:endParaRPr>
          </a:p>
          <a:p>
            <a:pPr defTabSz="914400">
              <a:spcBef>
                <a:spcPts val="300"/>
              </a:spcBef>
              <a:defRPr/>
            </a:pPr>
            <a:endParaRPr lang="en-US" sz="3600" b="1" dirty="0">
              <a:cs typeface="Arial" panose="020B0604020202020204" pitchFamily="34" charset="0"/>
            </a:endParaRPr>
          </a:p>
          <a:p>
            <a:pPr defTabSz="914400">
              <a:spcBef>
                <a:spcPts val="300"/>
              </a:spcBef>
              <a:defRPr/>
            </a:pPr>
            <a:endParaRPr lang="en-US" sz="3600" b="1" dirty="0">
              <a:cs typeface="Arial" panose="020B0604020202020204" pitchFamily="34" charset="0"/>
            </a:endParaRPr>
          </a:p>
          <a:p>
            <a:pPr defTabSz="914400">
              <a:spcBef>
                <a:spcPts val="300"/>
              </a:spcBef>
              <a:defRPr/>
            </a:pPr>
            <a:endParaRPr lang="en-US" sz="3600" b="1" dirty="0">
              <a:cs typeface="Arial" panose="020B0604020202020204" pitchFamily="34" charset="0"/>
            </a:endParaRPr>
          </a:p>
          <a:p>
            <a:pPr defTabSz="914400">
              <a:spcBef>
                <a:spcPts val="300"/>
              </a:spcBef>
              <a:defRPr/>
            </a:pPr>
            <a:endParaRPr lang="en-US" sz="3600" b="1" dirty="0">
              <a:cs typeface="Arial" panose="020B0604020202020204" pitchFamily="34" charset="0"/>
            </a:endParaRPr>
          </a:p>
        </p:txBody>
      </p:sp>
      <p:pic>
        <p:nvPicPr>
          <p:cNvPr id="88" name="Picture 87">
            <a:extLst>
              <a:ext uri="{FF2B5EF4-FFF2-40B4-BE49-F238E27FC236}">
                <a16:creationId xmlns:a16="http://schemas.microsoft.com/office/drawing/2014/main" id="{5CC0EF85-299D-4CD1-A584-18AC475D135B}"/>
              </a:ext>
            </a:extLst>
          </p:cNvPr>
          <p:cNvPicPr>
            <a:picLocks noChangeAspect="1"/>
          </p:cNvPicPr>
          <p:nvPr/>
        </p:nvPicPr>
        <p:blipFill rotWithShape="1">
          <a:blip r:embed="rId14" cstate="email">
            <a:extLst>
              <a:ext uri="{28A0092B-C50C-407E-A947-70E740481C1C}">
                <a14:useLocalDpi xmlns:a14="http://schemas.microsoft.com/office/drawing/2010/main"/>
              </a:ext>
            </a:extLst>
          </a:blip>
          <a:srcRect l="285" t="282" r="1082" b="-282"/>
          <a:stretch/>
        </p:blipFill>
        <p:spPr>
          <a:xfrm>
            <a:off x="12611407" y="14413517"/>
            <a:ext cx="5115054" cy="4478019"/>
          </a:xfrm>
          <a:prstGeom prst="rect">
            <a:avLst/>
          </a:prstGeom>
        </p:spPr>
      </p:pic>
      <p:cxnSp>
        <p:nvCxnSpPr>
          <p:cNvPr id="89" name="Straight Connector 88">
            <a:extLst>
              <a:ext uri="{FF2B5EF4-FFF2-40B4-BE49-F238E27FC236}">
                <a16:creationId xmlns:a16="http://schemas.microsoft.com/office/drawing/2014/main" id="{1222D650-3834-4E27-95B2-C53B9881F5C4}"/>
              </a:ext>
            </a:extLst>
          </p:cNvPr>
          <p:cNvCxnSpPr>
            <a:cxnSpLocks/>
          </p:cNvCxnSpPr>
          <p:nvPr/>
        </p:nvCxnSpPr>
        <p:spPr>
          <a:xfrm>
            <a:off x="13140993" y="16966644"/>
            <a:ext cx="4055881" cy="0"/>
          </a:xfrm>
          <a:prstGeom prst="line">
            <a:avLst/>
          </a:prstGeom>
          <a:ln w="190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09E0DE24-F5FA-47CB-B46D-5F66CC36C313}"/>
              </a:ext>
            </a:extLst>
          </p:cNvPr>
          <p:cNvCxnSpPr/>
          <p:nvPr/>
        </p:nvCxnSpPr>
        <p:spPr>
          <a:xfrm flipH="1" flipV="1">
            <a:off x="16520534" y="14413517"/>
            <a:ext cx="42041" cy="4277710"/>
          </a:xfrm>
          <a:prstGeom prst="line">
            <a:avLst/>
          </a:prstGeom>
          <a:ln w="19050">
            <a:solidFill>
              <a:srgbClr val="FF0000"/>
            </a:solidFill>
            <a:prstDash val="sysDash"/>
          </a:ln>
        </p:spPr>
        <p:style>
          <a:lnRef idx="1">
            <a:schemeClr val="dk1"/>
          </a:lnRef>
          <a:fillRef idx="0">
            <a:schemeClr val="dk1"/>
          </a:fillRef>
          <a:effectRef idx="0">
            <a:schemeClr val="dk1"/>
          </a:effectRef>
          <a:fontRef idx="minor">
            <a:schemeClr val="tx1"/>
          </a:fontRef>
        </p:style>
      </p:cxnSp>
      <p:pic>
        <p:nvPicPr>
          <p:cNvPr id="94" name="Picture 93" descr="DHHS/NIH/NCI logos" title="Alt">
            <a:extLst>
              <a:ext uri="{FF2B5EF4-FFF2-40B4-BE49-F238E27FC236}">
                <a16:creationId xmlns:a16="http://schemas.microsoft.com/office/drawing/2014/main" id="{5C1BDCF7-9D53-4EAE-899C-95242E4F5A45}"/>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27032105" y="556797"/>
            <a:ext cx="3561353" cy="1187117"/>
          </a:xfrm>
          <a:prstGeom prst="rect">
            <a:avLst/>
          </a:prstGeom>
        </p:spPr>
      </p:pic>
      <p:pic>
        <p:nvPicPr>
          <p:cNvPr id="96" name="Picture 95" descr="FNL Text Treatment" title="Alt">
            <a:extLst>
              <a:ext uri="{FF2B5EF4-FFF2-40B4-BE49-F238E27FC236}">
                <a16:creationId xmlns:a16="http://schemas.microsoft.com/office/drawing/2014/main" id="{FBBBE43A-BE16-4D8E-BF48-934FC27B621D}"/>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24345201" y="18401461"/>
            <a:ext cx="4560857" cy="980150"/>
          </a:xfrm>
          <a:prstGeom prst="rect">
            <a:avLst/>
          </a:prstGeom>
        </p:spPr>
      </p:pic>
      <p:sp>
        <p:nvSpPr>
          <p:cNvPr id="97" name="Arrow: Right 96">
            <a:extLst>
              <a:ext uri="{FF2B5EF4-FFF2-40B4-BE49-F238E27FC236}">
                <a16:creationId xmlns:a16="http://schemas.microsoft.com/office/drawing/2014/main" id="{4FA08D36-9EEB-4F7D-9812-192CBC6A41E6}"/>
              </a:ext>
            </a:extLst>
          </p:cNvPr>
          <p:cNvSpPr/>
          <p:nvPr/>
        </p:nvSpPr>
        <p:spPr>
          <a:xfrm>
            <a:off x="16010035" y="9936669"/>
            <a:ext cx="1323959" cy="7808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8383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29BB2-051D-4A5C-8C29-42466E9FA749}"/>
              </a:ext>
            </a:extLst>
          </p:cNvPr>
          <p:cNvSpPr>
            <a:spLocks noGrp="1"/>
          </p:cNvSpPr>
          <p:nvPr>
            <p:ph type="title"/>
          </p:nvPr>
        </p:nvSpPr>
        <p:spPr/>
        <p:txBody>
          <a:bodyPr/>
          <a:lstStyle/>
          <a:p>
            <a:endParaRPr lang="en-US"/>
          </a:p>
        </p:txBody>
      </p:sp>
      <p:grpSp>
        <p:nvGrpSpPr>
          <p:cNvPr id="6" name="Group 5">
            <a:extLst>
              <a:ext uri="{FF2B5EF4-FFF2-40B4-BE49-F238E27FC236}">
                <a16:creationId xmlns:a16="http://schemas.microsoft.com/office/drawing/2014/main" id="{1A4212AE-F007-4D37-8E89-DFB940377639}"/>
              </a:ext>
            </a:extLst>
          </p:cNvPr>
          <p:cNvGrpSpPr/>
          <p:nvPr/>
        </p:nvGrpSpPr>
        <p:grpSpPr>
          <a:xfrm>
            <a:off x="1520266" y="7107218"/>
            <a:ext cx="12783563" cy="9241500"/>
            <a:chOff x="557701" y="1299475"/>
            <a:chExt cx="5913554" cy="4357024"/>
          </a:xfrm>
        </p:grpSpPr>
        <p:sp>
          <p:nvSpPr>
            <p:cNvPr id="7" name="Rectangle 6">
              <a:extLst>
                <a:ext uri="{FF2B5EF4-FFF2-40B4-BE49-F238E27FC236}">
                  <a16:creationId xmlns:a16="http://schemas.microsoft.com/office/drawing/2014/main" id="{56D32A6C-E941-42E0-A20B-1657A79766AD}"/>
                </a:ext>
              </a:extLst>
            </p:cNvPr>
            <p:cNvSpPr/>
            <p:nvPr/>
          </p:nvSpPr>
          <p:spPr>
            <a:xfrm>
              <a:off x="1672104" y="3437064"/>
              <a:ext cx="1259576" cy="554451"/>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a:ea typeface="+mn-ea"/>
                  <a:cs typeface="+mn-cs"/>
                </a:rPr>
                <a:t>Metadata Server </a:t>
              </a:r>
            </a:p>
          </p:txBody>
        </p:sp>
        <p:sp>
          <p:nvSpPr>
            <p:cNvPr id="8" name="Rectangle 7">
              <a:extLst>
                <a:ext uri="{FF2B5EF4-FFF2-40B4-BE49-F238E27FC236}">
                  <a16:creationId xmlns:a16="http://schemas.microsoft.com/office/drawing/2014/main" id="{232D4DC1-7B72-4454-9447-6DDCD4485C31}"/>
                </a:ext>
              </a:extLst>
            </p:cNvPr>
            <p:cNvSpPr/>
            <p:nvPr/>
          </p:nvSpPr>
          <p:spPr>
            <a:xfrm rot="5400000">
              <a:off x="2880708" y="921582"/>
              <a:ext cx="642943" cy="3060151"/>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Arial"/>
                  <a:ea typeface="+mn-ea"/>
                  <a:cs typeface="+mn-cs"/>
                </a:rPr>
                <a:t>Data Services API Core</a:t>
              </a:r>
            </a:p>
          </p:txBody>
        </p:sp>
        <p:pic>
          <p:nvPicPr>
            <p:cNvPr id="9" name="Picture 8">
              <a:extLst>
                <a:ext uri="{FF2B5EF4-FFF2-40B4-BE49-F238E27FC236}">
                  <a16:creationId xmlns:a16="http://schemas.microsoft.com/office/drawing/2014/main" id="{25E84A2D-97E0-40B8-ADA4-53D8350A30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0110" y="3312153"/>
              <a:ext cx="1485081" cy="1813621"/>
            </a:xfrm>
            <a:prstGeom prst="rect">
              <a:avLst/>
            </a:prstGeom>
          </p:spPr>
        </p:pic>
        <p:sp>
          <p:nvSpPr>
            <p:cNvPr id="10" name="Left-Right Arrow 10">
              <a:extLst>
                <a:ext uri="{FF2B5EF4-FFF2-40B4-BE49-F238E27FC236}">
                  <a16:creationId xmlns:a16="http://schemas.microsoft.com/office/drawing/2014/main" id="{34145C11-592C-4CEB-9A18-9A43E0ABA11A}"/>
                </a:ext>
              </a:extLst>
            </p:cNvPr>
            <p:cNvSpPr/>
            <p:nvPr/>
          </p:nvSpPr>
          <p:spPr>
            <a:xfrm rot="5400000">
              <a:off x="2189200" y="1840251"/>
              <a:ext cx="408351" cy="17152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a:ea typeface="+mn-ea"/>
                <a:cs typeface="+mn-cs"/>
              </a:endParaRPr>
            </a:p>
          </p:txBody>
        </p:sp>
        <p:sp>
          <p:nvSpPr>
            <p:cNvPr id="11" name="Left-Right Arrow 11">
              <a:extLst>
                <a:ext uri="{FF2B5EF4-FFF2-40B4-BE49-F238E27FC236}">
                  <a16:creationId xmlns:a16="http://schemas.microsoft.com/office/drawing/2014/main" id="{24EE4C3D-7896-4083-B5EE-3BD764CC20BD}"/>
                </a:ext>
              </a:extLst>
            </p:cNvPr>
            <p:cNvSpPr/>
            <p:nvPr/>
          </p:nvSpPr>
          <p:spPr>
            <a:xfrm rot="16200000">
              <a:off x="3458475" y="3049673"/>
              <a:ext cx="739982" cy="17152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a:ea typeface="+mn-ea"/>
                <a:cs typeface="+mn-cs"/>
              </a:endParaRPr>
            </a:p>
          </p:txBody>
        </p:sp>
        <p:pic>
          <p:nvPicPr>
            <p:cNvPr id="12" name="Picture 11">
              <a:extLst>
                <a:ext uri="{FF2B5EF4-FFF2-40B4-BE49-F238E27FC236}">
                  <a16:creationId xmlns:a16="http://schemas.microsoft.com/office/drawing/2014/main" id="{8D26B0B6-27B3-4385-A5C2-585C5A8BE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3082" y="2712931"/>
              <a:ext cx="675362" cy="608679"/>
            </a:xfrm>
            <a:prstGeom prst="rect">
              <a:avLst/>
            </a:prstGeom>
            <a:solidFill>
              <a:schemeClr val="tx1"/>
            </a:solidFill>
          </p:spPr>
        </p:pic>
        <p:sp>
          <p:nvSpPr>
            <p:cNvPr id="13" name="TextBox 12">
              <a:extLst>
                <a:ext uri="{FF2B5EF4-FFF2-40B4-BE49-F238E27FC236}">
                  <a16:creationId xmlns:a16="http://schemas.microsoft.com/office/drawing/2014/main" id="{5FCB4B9D-F4CF-4D00-890F-294BC8C75D9A}"/>
                </a:ext>
              </a:extLst>
            </p:cNvPr>
            <p:cNvSpPr txBox="1"/>
            <p:nvPr/>
          </p:nvSpPr>
          <p:spPr>
            <a:xfrm>
              <a:off x="2839618" y="1367358"/>
              <a:ext cx="1609244" cy="246679"/>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800" b="1" i="0" u="none" strike="noStrike" kern="1200" cap="none" spc="0" normalizeH="0" baseline="0" noProof="0" dirty="0">
                  <a:ln>
                    <a:noFill/>
                  </a:ln>
                  <a:solidFill>
                    <a:srgbClr val="000000">
                      <a:lumMod val="75000"/>
                      <a:lumOff val="25000"/>
                    </a:srgbClr>
                  </a:solidFill>
                  <a:effectLst/>
                  <a:uLnTx/>
                  <a:uFillTx/>
                  <a:latin typeface="Arial" charset="0"/>
                  <a:ea typeface="+mn-ea"/>
                  <a:cs typeface="+mn-cs"/>
                </a:rPr>
                <a:t> Web Application</a:t>
              </a:r>
            </a:p>
          </p:txBody>
        </p:sp>
        <p:sp>
          <p:nvSpPr>
            <p:cNvPr id="14" name="Can 14">
              <a:extLst>
                <a:ext uri="{FF2B5EF4-FFF2-40B4-BE49-F238E27FC236}">
                  <a16:creationId xmlns:a16="http://schemas.microsoft.com/office/drawing/2014/main" id="{FC9B8F22-53AC-481A-8DCB-676BEA302AE7}"/>
                </a:ext>
              </a:extLst>
            </p:cNvPr>
            <p:cNvSpPr/>
            <p:nvPr/>
          </p:nvSpPr>
          <p:spPr>
            <a:xfrm>
              <a:off x="557701" y="2045838"/>
              <a:ext cx="1004031" cy="729099"/>
            </a:xfrm>
            <a:prstGeom prst="ca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Arial"/>
                  <a:ea typeface="+mn-ea"/>
                  <a:cs typeface="+mn-cs"/>
                </a:rPr>
                <a:t>User Database</a:t>
              </a:r>
            </a:p>
          </p:txBody>
        </p:sp>
        <p:sp>
          <p:nvSpPr>
            <p:cNvPr id="15" name="Can 15">
              <a:extLst>
                <a:ext uri="{FF2B5EF4-FFF2-40B4-BE49-F238E27FC236}">
                  <a16:creationId xmlns:a16="http://schemas.microsoft.com/office/drawing/2014/main" id="{5809CF77-B016-4325-B1DA-9E88C58CF2C8}"/>
                </a:ext>
              </a:extLst>
            </p:cNvPr>
            <p:cNvSpPr/>
            <p:nvPr/>
          </p:nvSpPr>
          <p:spPr>
            <a:xfrm>
              <a:off x="1732012" y="4335237"/>
              <a:ext cx="1164111" cy="656728"/>
            </a:xfrm>
            <a:prstGeom prst="ca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Arial"/>
                  <a:ea typeface="+mn-ea"/>
                  <a:cs typeface="+mn-cs"/>
                </a:rPr>
                <a:t>Metadata Store</a:t>
              </a:r>
            </a:p>
          </p:txBody>
        </p:sp>
        <p:sp>
          <p:nvSpPr>
            <p:cNvPr id="16" name="TextBox 15">
              <a:extLst>
                <a:ext uri="{FF2B5EF4-FFF2-40B4-BE49-F238E27FC236}">
                  <a16:creationId xmlns:a16="http://schemas.microsoft.com/office/drawing/2014/main" id="{DF9A8233-D5AD-43ED-B873-E56BC75AF259}"/>
                </a:ext>
              </a:extLst>
            </p:cNvPr>
            <p:cNvSpPr txBox="1"/>
            <p:nvPr/>
          </p:nvSpPr>
          <p:spPr>
            <a:xfrm>
              <a:off x="3041942" y="5090588"/>
              <a:ext cx="1807110" cy="565911"/>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800" b="1" i="0" u="none" strike="noStrike" kern="1200" cap="none" spc="0" normalizeH="0" baseline="0" noProof="0" dirty="0">
                  <a:ln>
                    <a:noFill/>
                  </a:ln>
                  <a:solidFill>
                    <a:srgbClr val="000000">
                      <a:lumMod val="75000"/>
                      <a:lumOff val="25000"/>
                    </a:srgbClr>
                  </a:solidFill>
                  <a:effectLst/>
                  <a:uLnTx/>
                  <a:uFillTx/>
                  <a:latin typeface="Arial" charset="0"/>
                  <a:ea typeface="+mn-ea"/>
                  <a:cs typeface="+mn-cs"/>
                </a:rPr>
                <a:t> </a:t>
              </a:r>
              <a:r>
                <a:rPr kumimoji="0" lang="en-US" sz="3600" b="1" i="0" u="none" strike="noStrike" kern="1200" cap="none" spc="0" normalizeH="0" baseline="0" noProof="0" dirty="0">
                  <a:ln>
                    <a:noFill/>
                  </a:ln>
                  <a:solidFill>
                    <a:srgbClr val="000000">
                      <a:lumMod val="75000"/>
                      <a:lumOff val="25000"/>
                    </a:srgbClr>
                  </a:solidFill>
                  <a:effectLst/>
                  <a:uLnTx/>
                  <a:uFillTx/>
                  <a:latin typeface="Arial" charset="0"/>
                  <a:ea typeface="+mn-ea"/>
                  <a:cs typeface="+mn-cs"/>
                </a:rPr>
                <a:t>Object</a:t>
              </a:r>
              <a:r>
                <a:rPr kumimoji="0" lang="en-US" sz="2800" b="1" i="0" u="none" strike="noStrike" kern="1200" cap="none" spc="0" normalizeH="0" baseline="0" noProof="0" dirty="0">
                  <a:ln>
                    <a:noFill/>
                  </a:ln>
                  <a:solidFill>
                    <a:srgbClr val="000000">
                      <a:lumMod val="75000"/>
                      <a:lumOff val="25000"/>
                    </a:srgbClr>
                  </a:solidFill>
                  <a:effectLst/>
                  <a:uLnTx/>
                  <a:uFillTx/>
                  <a:latin typeface="Arial" charset="0"/>
                  <a:ea typeface="+mn-ea"/>
                  <a:cs typeface="+mn-cs"/>
                </a:rPr>
                <a:t> </a:t>
              </a:r>
              <a:r>
                <a:rPr kumimoji="0" lang="en-US" sz="3600" b="1" i="0" u="none" strike="noStrike" kern="1200" cap="none" spc="0" normalizeH="0" baseline="0" noProof="0" dirty="0">
                  <a:ln>
                    <a:noFill/>
                  </a:ln>
                  <a:solidFill>
                    <a:srgbClr val="000000">
                      <a:lumMod val="75000"/>
                      <a:lumOff val="25000"/>
                    </a:srgbClr>
                  </a:solidFill>
                  <a:effectLst/>
                  <a:uLnTx/>
                  <a:uFillTx/>
                  <a:latin typeface="Arial" charset="0"/>
                  <a:ea typeface="+mn-ea"/>
                  <a:cs typeface="+mn-cs"/>
                </a:rPr>
                <a:t>Repository</a:t>
              </a:r>
              <a:endParaRPr kumimoji="0" lang="en-US" sz="2800" b="1" i="0" u="none" strike="noStrike" kern="1200" cap="none" spc="0" normalizeH="0" baseline="0" noProof="0" dirty="0">
                <a:ln>
                  <a:noFill/>
                </a:ln>
                <a:solidFill>
                  <a:srgbClr val="000000">
                    <a:lumMod val="75000"/>
                    <a:lumOff val="25000"/>
                  </a:srgbClr>
                </a:solidFill>
                <a:effectLst/>
                <a:uLnTx/>
                <a:uFillTx/>
                <a:latin typeface="Arial" charset="0"/>
                <a:ea typeface="+mn-ea"/>
                <a:cs typeface="+mn-cs"/>
              </a:endParaRPr>
            </a:p>
          </p:txBody>
        </p:sp>
        <p:sp>
          <p:nvSpPr>
            <p:cNvPr id="17" name="Left-Right Arrow 17">
              <a:extLst>
                <a:ext uri="{FF2B5EF4-FFF2-40B4-BE49-F238E27FC236}">
                  <a16:creationId xmlns:a16="http://schemas.microsoft.com/office/drawing/2014/main" id="{35F04E58-EC0A-4E46-BE9D-9A84B3650062}"/>
                </a:ext>
              </a:extLst>
            </p:cNvPr>
            <p:cNvSpPr/>
            <p:nvPr/>
          </p:nvSpPr>
          <p:spPr>
            <a:xfrm rot="5400000">
              <a:off x="2085281" y="4178631"/>
              <a:ext cx="439742" cy="17311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a:ea typeface="+mn-ea"/>
                <a:cs typeface="+mn-cs"/>
              </a:endParaRPr>
            </a:p>
          </p:txBody>
        </p:sp>
        <p:sp>
          <p:nvSpPr>
            <p:cNvPr id="18" name="Left-Right Arrow 18">
              <a:extLst>
                <a:ext uri="{FF2B5EF4-FFF2-40B4-BE49-F238E27FC236}">
                  <a16:creationId xmlns:a16="http://schemas.microsoft.com/office/drawing/2014/main" id="{751D06D9-A970-4F6B-B6F3-942BD3329855}"/>
                </a:ext>
              </a:extLst>
            </p:cNvPr>
            <p:cNvSpPr/>
            <p:nvPr/>
          </p:nvSpPr>
          <p:spPr>
            <a:xfrm>
              <a:off x="4383464" y="3948500"/>
              <a:ext cx="780714" cy="24733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a:ea typeface="+mn-ea"/>
                <a:cs typeface="+mn-cs"/>
              </a:endParaRPr>
            </a:p>
          </p:txBody>
        </p:sp>
        <p:sp>
          <p:nvSpPr>
            <p:cNvPr id="19" name="Left-Right Arrow 19">
              <a:extLst>
                <a:ext uri="{FF2B5EF4-FFF2-40B4-BE49-F238E27FC236}">
                  <a16:creationId xmlns:a16="http://schemas.microsoft.com/office/drawing/2014/main" id="{CA0072CA-DFC8-41CD-9F98-7C53EEDFA6EE}"/>
                </a:ext>
              </a:extLst>
            </p:cNvPr>
            <p:cNvSpPr/>
            <p:nvPr/>
          </p:nvSpPr>
          <p:spPr>
            <a:xfrm rot="16200000">
              <a:off x="1977557" y="3022913"/>
              <a:ext cx="669293" cy="159012"/>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a:ea typeface="+mn-ea"/>
                <a:cs typeface="+mn-cs"/>
              </a:endParaRPr>
            </a:p>
          </p:txBody>
        </p:sp>
        <p:sp>
          <p:nvSpPr>
            <p:cNvPr id="20" name="Rectangle 19">
              <a:extLst>
                <a:ext uri="{FF2B5EF4-FFF2-40B4-BE49-F238E27FC236}">
                  <a16:creationId xmlns:a16="http://schemas.microsoft.com/office/drawing/2014/main" id="{8C7D24D2-C39D-4FFC-99A1-88396EF2F099}"/>
                </a:ext>
              </a:extLst>
            </p:cNvPr>
            <p:cNvSpPr/>
            <p:nvPr/>
          </p:nvSpPr>
          <p:spPr>
            <a:xfrm>
              <a:off x="5187901" y="2137993"/>
              <a:ext cx="1283354" cy="2965495"/>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a:ea typeface="+mn-ea"/>
                <a:cs typeface="+mn-cs"/>
              </a:endParaRPr>
            </a:p>
          </p:txBody>
        </p:sp>
        <p:sp>
          <p:nvSpPr>
            <p:cNvPr id="21" name="TextBox 20">
              <a:extLst>
                <a:ext uri="{FF2B5EF4-FFF2-40B4-BE49-F238E27FC236}">
                  <a16:creationId xmlns:a16="http://schemas.microsoft.com/office/drawing/2014/main" id="{218CCDF4-99DC-4E4C-80AB-EA979B1B3B05}"/>
                </a:ext>
              </a:extLst>
            </p:cNvPr>
            <p:cNvSpPr txBox="1"/>
            <p:nvPr/>
          </p:nvSpPr>
          <p:spPr>
            <a:xfrm>
              <a:off x="5405738" y="2109979"/>
              <a:ext cx="780242" cy="391784"/>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rgbClr val="000000">
                      <a:lumMod val="75000"/>
                      <a:lumOff val="25000"/>
                    </a:srgbClr>
                  </a:solidFill>
                  <a:effectLst/>
                  <a:uLnTx/>
                  <a:uFillTx/>
                  <a:latin typeface="Arial" charset="0"/>
                  <a:ea typeface="+mn-ea"/>
                  <a:cs typeface="+mn-cs"/>
                </a:rPr>
                <a:t>Transfer</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rgbClr val="000000">
                      <a:lumMod val="75000"/>
                      <a:lumOff val="25000"/>
                    </a:srgbClr>
                  </a:solidFill>
                  <a:effectLst/>
                  <a:uLnTx/>
                  <a:uFillTx/>
                  <a:latin typeface="Arial" charset="0"/>
                  <a:ea typeface="+mn-ea"/>
                  <a:cs typeface="+mn-cs"/>
                </a:rPr>
                <a:t>Endpoints</a:t>
              </a:r>
            </a:p>
          </p:txBody>
        </p:sp>
        <p:sp>
          <p:nvSpPr>
            <p:cNvPr id="22" name="Left-Right Arrow 22">
              <a:extLst>
                <a:ext uri="{FF2B5EF4-FFF2-40B4-BE49-F238E27FC236}">
                  <a16:creationId xmlns:a16="http://schemas.microsoft.com/office/drawing/2014/main" id="{15BE7CC2-2AA0-4DE4-80B3-13202EC81936}"/>
                </a:ext>
              </a:extLst>
            </p:cNvPr>
            <p:cNvSpPr/>
            <p:nvPr/>
          </p:nvSpPr>
          <p:spPr>
            <a:xfrm>
              <a:off x="3861183" y="2965506"/>
              <a:ext cx="1326718" cy="17538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a:ea typeface="+mn-ea"/>
                <a:cs typeface="+mn-cs"/>
              </a:endParaRPr>
            </a:p>
          </p:txBody>
        </p:sp>
        <p:sp>
          <p:nvSpPr>
            <p:cNvPr id="23" name="TextBox 22">
              <a:extLst>
                <a:ext uri="{FF2B5EF4-FFF2-40B4-BE49-F238E27FC236}">
                  <a16:creationId xmlns:a16="http://schemas.microsoft.com/office/drawing/2014/main" id="{A5F9A003-24E2-4ABC-BD1F-AA54FA32E655}"/>
                </a:ext>
              </a:extLst>
            </p:cNvPr>
            <p:cNvSpPr txBox="1"/>
            <p:nvPr/>
          </p:nvSpPr>
          <p:spPr>
            <a:xfrm>
              <a:off x="4460142" y="3871393"/>
              <a:ext cx="722467" cy="333742"/>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000000"/>
                  </a:solidFill>
                  <a:effectLst/>
                  <a:uLnTx/>
                  <a:uFillTx/>
                  <a:latin typeface="Arial" charset="0"/>
                  <a:ea typeface="+mn-ea"/>
                  <a:cs typeface="+mn-cs"/>
                </a:rPr>
                <a:t>Data</a:t>
              </a:r>
            </a:p>
          </p:txBody>
        </p:sp>
        <p:pic>
          <p:nvPicPr>
            <p:cNvPr id="24" name="Graphic 23" descr="Laptop">
              <a:extLst>
                <a:ext uri="{FF2B5EF4-FFF2-40B4-BE49-F238E27FC236}">
                  <a16:creationId xmlns:a16="http://schemas.microsoft.com/office/drawing/2014/main" id="{0BC61DB0-1B78-4B31-B62D-725597A9717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20226" y="4131191"/>
              <a:ext cx="914400" cy="899766"/>
            </a:xfrm>
            <a:prstGeom prst="rect">
              <a:avLst/>
            </a:prstGeom>
          </p:spPr>
        </p:pic>
        <p:sp>
          <p:nvSpPr>
            <p:cNvPr id="25" name="TextBox 24">
              <a:extLst>
                <a:ext uri="{FF2B5EF4-FFF2-40B4-BE49-F238E27FC236}">
                  <a16:creationId xmlns:a16="http://schemas.microsoft.com/office/drawing/2014/main" id="{9D96285B-76F2-49AE-B5C8-26DCA61CB192}"/>
                </a:ext>
              </a:extLst>
            </p:cNvPr>
            <p:cNvSpPr txBox="1"/>
            <p:nvPr/>
          </p:nvSpPr>
          <p:spPr>
            <a:xfrm>
              <a:off x="5377563" y="4331842"/>
              <a:ext cx="1084197" cy="275700"/>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Arial" charset="0"/>
                  <a:ea typeface="+mn-ea"/>
                  <a:cs typeface="+mn-cs"/>
                </a:rPr>
                <a:t>Local</a:t>
              </a:r>
              <a:endParaRPr kumimoji="0" lang="en-US" sz="900" b="0" i="0" u="none" strike="noStrike" kern="1200" cap="none" spc="0" normalizeH="0" baseline="0" noProof="0" dirty="0">
                <a:ln>
                  <a:noFill/>
                </a:ln>
                <a:solidFill>
                  <a:srgbClr val="000000"/>
                </a:solidFill>
                <a:effectLst/>
                <a:uLnTx/>
                <a:uFillTx/>
                <a:latin typeface="Arial" charset="0"/>
                <a:ea typeface="+mn-ea"/>
                <a:cs typeface="+mn-cs"/>
              </a:endParaRPr>
            </a:p>
          </p:txBody>
        </p:sp>
        <p:pic>
          <p:nvPicPr>
            <p:cNvPr id="26" name="Graphic 25" descr="Circular flowchart">
              <a:extLst>
                <a:ext uri="{FF2B5EF4-FFF2-40B4-BE49-F238E27FC236}">
                  <a16:creationId xmlns:a16="http://schemas.microsoft.com/office/drawing/2014/main" id="{C10E9286-030D-4214-85A5-595F3E880F9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338659" y="3366477"/>
              <a:ext cx="914400" cy="770296"/>
            </a:xfrm>
            <a:prstGeom prst="rect">
              <a:avLst/>
            </a:prstGeom>
          </p:spPr>
        </p:pic>
        <p:sp>
          <p:nvSpPr>
            <p:cNvPr id="27" name="TextBox 26">
              <a:extLst>
                <a:ext uri="{FF2B5EF4-FFF2-40B4-BE49-F238E27FC236}">
                  <a16:creationId xmlns:a16="http://schemas.microsoft.com/office/drawing/2014/main" id="{51010368-6BBC-4B43-8898-B7324C19C0C2}"/>
                </a:ext>
              </a:extLst>
            </p:cNvPr>
            <p:cNvSpPr txBox="1"/>
            <p:nvPr/>
          </p:nvSpPr>
          <p:spPr>
            <a:xfrm>
              <a:off x="5494435" y="3645363"/>
              <a:ext cx="612656" cy="246679"/>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Arial" charset="0"/>
                  <a:ea typeface="+mn-ea"/>
                  <a:cs typeface="+mn-cs"/>
                </a:rPr>
                <a:t>Globus</a:t>
              </a:r>
            </a:p>
          </p:txBody>
        </p:sp>
        <p:pic>
          <p:nvPicPr>
            <p:cNvPr id="28" name="Picture 27" descr="A picture containing headdress, helmet&#10;&#10;Description automatically generated">
              <a:extLst>
                <a:ext uri="{FF2B5EF4-FFF2-40B4-BE49-F238E27FC236}">
                  <a16:creationId xmlns:a16="http://schemas.microsoft.com/office/drawing/2014/main" id="{D178004A-F9A7-432B-B192-E91B5A1A900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55788" y="1299475"/>
              <a:ext cx="501331" cy="382383"/>
            </a:xfrm>
            <a:prstGeom prst="rect">
              <a:avLst/>
            </a:prstGeom>
          </p:spPr>
        </p:pic>
      </p:grpSp>
      <p:sp>
        <p:nvSpPr>
          <p:cNvPr id="29" name="TextBox 28">
            <a:extLst>
              <a:ext uri="{FF2B5EF4-FFF2-40B4-BE49-F238E27FC236}">
                <a16:creationId xmlns:a16="http://schemas.microsoft.com/office/drawing/2014/main" id="{5C5D0F43-D132-4CB4-9A05-1E7B17FC83AE}"/>
              </a:ext>
            </a:extLst>
          </p:cNvPr>
          <p:cNvSpPr txBox="1"/>
          <p:nvPr/>
        </p:nvSpPr>
        <p:spPr>
          <a:xfrm>
            <a:off x="2839899" y="5231521"/>
            <a:ext cx="3218762" cy="1363304"/>
          </a:xfrm>
          <a:prstGeom prst="rect">
            <a:avLst/>
          </a:prstGeom>
          <a:solidFill>
            <a:schemeClr val="bg1">
              <a:lumMod val="85000"/>
            </a:schemeClr>
          </a:solidFill>
        </p:spPr>
        <p:txBody>
          <a:bodyPr vert="horz" wrap="square" lIns="292608" tIns="146304" rIns="292608" bIns="146304" rtlCol="0">
            <a:normAutofit/>
          </a:bodyPr>
          <a:lstStyle/>
          <a:p>
            <a:pPr marL="0" indent="0">
              <a:buFont typeface="Arial" panose="020B0604020202020204" pitchFamily="34" charset="0"/>
              <a:buNone/>
            </a:pPr>
            <a:r>
              <a:rPr lang="en-US" sz="6000" b="1" dirty="0" err="1">
                <a:cs typeface="Arial" panose="020B0604020202020204" pitchFamily="34" charset="0"/>
              </a:rPr>
              <a:t>MoDac</a:t>
            </a:r>
            <a:endParaRPr lang="en-US" sz="1600" b="1" dirty="0">
              <a:cs typeface="Arial" panose="020B0604020202020204" pitchFamily="34" charset="0"/>
            </a:endParaRPr>
          </a:p>
        </p:txBody>
      </p:sp>
      <p:sp>
        <p:nvSpPr>
          <p:cNvPr id="30" name="TextBox 29">
            <a:extLst>
              <a:ext uri="{FF2B5EF4-FFF2-40B4-BE49-F238E27FC236}">
                <a16:creationId xmlns:a16="http://schemas.microsoft.com/office/drawing/2014/main" id="{95603172-666F-4D12-AEDF-D95CCC1812B8}"/>
              </a:ext>
            </a:extLst>
          </p:cNvPr>
          <p:cNvSpPr txBox="1"/>
          <p:nvPr/>
        </p:nvSpPr>
        <p:spPr>
          <a:xfrm>
            <a:off x="14303829" y="5835430"/>
            <a:ext cx="15544800" cy="2831544"/>
          </a:xfrm>
          <a:prstGeom prst="rect">
            <a:avLst/>
          </a:prstGeom>
          <a:solidFill>
            <a:schemeClr val="bg1">
              <a:lumMod val="85000"/>
            </a:schemeClr>
          </a:solidFill>
        </p:spPr>
        <p:txBody>
          <a:bodyPr wrap="square">
            <a:spAutoFit/>
          </a:bodyPr>
          <a:lstStyle/>
          <a:p>
            <a:r>
              <a:rPr lang="en-US" dirty="0"/>
              <a:t>Model and Data Clearinghouse (</a:t>
            </a:r>
            <a:r>
              <a:rPr lang="en-US" dirty="0" err="1"/>
              <a:t>MoDaC</a:t>
            </a:r>
            <a:r>
              <a:rPr lang="en-US" dirty="0"/>
              <a:t>)</a:t>
            </a:r>
            <a:br>
              <a:rPr lang="en-US" dirty="0"/>
            </a:br>
            <a:r>
              <a:rPr lang="en-US" sz="6000" dirty="0"/>
              <a:t>Distributing collaborative models and data to the community</a:t>
            </a:r>
            <a:endParaRPr lang="en-US" dirty="0"/>
          </a:p>
        </p:txBody>
      </p:sp>
      <p:sp>
        <p:nvSpPr>
          <p:cNvPr id="33" name="TextBox 32">
            <a:extLst>
              <a:ext uri="{FF2B5EF4-FFF2-40B4-BE49-F238E27FC236}">
                <a16:creationId xmlns:a16="http://schemas.microsoft.com/office/drawing/2014/main" id="{ACD80157-DCE7-4EFF-960C-4484DA76C7B4}"/>
              </a:ext>
            </a:extLst>
          </p:cNvPr>
          <p:cNvSpPr txBox="1"/>
          <p:nvPr/>
        </p:nvSpPr>
        <p:spPr>
          <a:xfrm>
            <a:off x="14754210" y="9302467"/>
            <a:ext cx="15544800" cy="4524315"/>
          </a:xfrm>
          <a:prstGeom prst="rect">
            <a:avLst/>
          </a:prstGeom>
          <a:solidFill>
            <a:schemeClr val="bg1">
              <a:lumMod val="85000"/>
            </a:schemeClr>
          </a:solidFill>
        </p:spPr>
        <p:txBody>
          <a:bodyPr wrap="square">
            <a:spAutoFit/>
          </a:bodyPr>
          <a:lstStyle/>
          <a:p>
            <a:pPr marL="214313" indent="-214313"/>
            <a:r>
              <a:rPr lang="en-US" sz="4800" dirty="0"/>
              <a:t>Public facing web application</a:t>
            </a:r>
          </a:p>
          <a:p>
            <a:pPr marL="214313" indent="-214313"/>
            <a:r>
              <a:rPr lang="en-US" sz="4800" dirty="0"/>
              <a:t>Extensible metadata structure</a:t>
            </a:r>
          </a:p>
          <a:p>
            <a:pPr marL="214313" indent="-214313"/>
            <a:r>
              <a:rPr lang="en-US" sz="4800" dirty="0"/>
              <a:t>Configurable access levels</a:t>
            </a:r>
          </a:p>
          <a:p>
            <a:pPr marL="214313" indent="-214313"/>
            <a:r>
              <a:rPr lang="en-US" sz="4800" dirty="0"/>
              <a:t>Data transfer options - </a:t>
            </a:r>
            <a:r>
              <a:rPr lang="en-US" sz="4400" dirty="0"/>
              <a:t>AWS S3, Globus, Local</a:t>
            </a:r>
          </a:p>
          <a:p>
            <a:pPr marL="214313" indent="-214313"/>
            <a:r>
              <a:rPr lang="en-US" sz="4800" dirty="0"/>
              <a:t>Data Management options </a:t>
            </a:r>
            <a:r>
              <a:rPr lang="en-US" sz="4400" dirty="0"/>
              <a:t>Upload/Download/ Search </a:t>
            </a:r>
          </a:p>
          <a:p>
            <a:pPr marL="328618" indent="-214313"/>
            <a:r>
              <a:rPr lang="en-US" sz="4800" dirty="0"/>
              <a:t>Bridge to the broader cancer data ecosystem</a:t>
            </a:r>
          </a:p>
        </p:txBody>
      </p:sp>
    </p:spTree>
    <p:extLst>
      <p:ext uri="{BB962C8B-B14F-4D97-AF65-F5344CB8AC3E}">
        <p14:creationId xmlns:p14="http://schemas.microsoft.com/office/powerpoint/2010/main" val="1101203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17059-EBE6-40BE-8E45-79D28E6AC022}"/>
              </a:ext>
            </a:extLst>
          </p:cNvPr>
          <p:cNvSpPr>
            <a:spLocks noGrp="1"/>
          </p:cNvSpPr>
          <p:nvPr>
            <p:ph type="title"/>
          </p:nvPr>
        </p:nvSpPr>
        <p:spPr/>
        <p:txBody>
          <a:bodyPr/>
          <a:lstStyle/>
          <a:p>
            <a:r>
              <a:rPr lang="en-US" dirty="0" err="1"/>
              <a:t>Neurocrine</a:t>
            </a:r>
            <a:r>
              <a:rPr lang="en-US" dirty="0"/>
              <a:t> H1 Design Pilot Project-1</a:t>
            </a:r>
          </a:p>
        </p:txBody>
      </p:sp>
      <p:sp>
        <p:nvSpPr>
          <p:cNvPr id="3" name="Content Placeholder 2">
            <a:extLst>
              <a:ext uri="{FF2B5EF4-FFF2-40B4-BE49-F238E27FC236}">
                <a16:creationId xmlns:a16="http://schemas.microsoft.com/office/drawing/2014/main" id="{ED2159E9-6878-473F-89FA-45EF905DFF18}"/>
              </a:ext>
            </a:extLst>
          </p:cNvPr>
          <p:cNvSpPr>
            <a:spLocks noGrp="1"/>
          </p:cNvSpPr>
          <p:nvPr>
            <p:ph idx="1"/>
          </p:nvPr>
        </p:nvSpPr>
        <p:spPr/>
        <p:txBody>
          <a:bodyPr>
            <a:normAutofit fontScale="70000" lnSpcReduction="20000"/>
          </a:bodyPr>
          <a:lstStyle/>
          <a:p>
            <a:r>
              <a:rPr lang="en-US" dirty="0"/>
              <a:t>machine learning models for H1, M2 and </a:t>
            </a:r>
            <a:r>
              <a:rPr lang="en-US" dirty="0" err="1"/>
              <a:t>hERG</a:t>
            </a:r>
            <a:r>
              <a:rPr lang="en-US" dirty="0"/>
              <a:t> binding </a:t>
            </a:r>
          </a:p>
          <a:p>
            <a:r>
              <a:rPr lang="en-US" dirty="0"/>
              <a:t>single-concentration data provided by </a:t>
            </a:r>
            <a:r>
              <a:rPr lang="en-US" dirty="0" err="1"/>
              <a:t>Neurocrine</a:t>
            </a:r>
            <a:r>
              <a:rPr lang="en-US" dirty="0"/>
              <a:t> for 1,900 compounds</a:t>
            </a:r>
          </a:p>
          <a:p>
            <a:r>
              <a:rPr lang="en-US" dirty="0"/>
              <a:t>multi-concentration </a:t>
            </a:r>
            <a:r>
              <a:rPr lang="en-US" dirty="0" err="1"/>
              <a:t>pKi</a:t>
            </a:r>
            <a:r>
              <a:rPr lang="en-US" dirty="0"/>
              <a:t> data from </a:t>
            </a:r>
            <a:r>
              <a:rPr lang="en-US" dirty="0" err="1"/>
              <a:t>ChEMBL</a:t>
            </a:r>
            <a:r>
              <a:rPr lang="en-US" dirty="0"/>
              <a:t> and </a:t>
            </a:r>
            <a:r>
              <a:rPr lang="en-US" dirty="0" err="1"/>
              <a:t>GoStar</a:t>
            </a:r>
            <a:endParaRPr lang="en-US" dirty="0"/>
          </a:p>
          <a:p>
            <a:r>
              <a:rPr lang="en-US" dirty="0"/>
              <a:t>unique hybrid model architecture to enable use of noisy single-point data to improve model accuracy in specialized regions of chemical space not covered by existing datasets, without requiring the expense of performing full-curve </a:t>
            </a:r>
            <a:r>
              <a:rPr lang="en-US" dirty="0" err="1"/>
              <a:t>pKi</a:t>
            </a:r>
            <a:r>
              <a:rPr lang="en-US" dirty="0"/>
              <a:t> measurements.</a:t>
            </a:r>
          </a:p>
          <a:p>
            <a:r>
              <a:rPr lang="en-US" b="0" i="0" dirty="0">
                <a:solidFill>
                  <a:srgbClr val="373C50"/>
                </a:solidFill>
                <a:effectLst/>
                <a:latin typeface="arial" panose="020B0604020202020204" pitchFamily="34" charset="0"/>
              </a:rPr>
              <a:t>Identified compounds which are potent at lower therapeutically relevant doses, provided the list to </a:t>
            </a:r>
            <a:r>
              <a:rPr lang="en-US" b="0" i="0" dirty="0" err="1">
                <a:solidFill>
                  <a:srgbClr val="373C50"/>
                </a:solidFill>
                <a:effectLst/>
                <a:latin typeface="arial" panose="020B0604020202020204" pitchFamily="34" charset="0"/>
              </a:rPr>
              <a:t>Neurocrine</a:t>
            </a:r>
            <a:r>
              <a:rPr lang="en-US" b="0" i="0" dirty="0">
                <a:solidFill>
                  <a:srgbClr val="373C50"/>
                </a:solidFill>
                <a:effectLst/>
                <a:latin typeface="arial" panose="020B0604020202020204" pitchFamily="34" charset="0"/>
              </a:rPr>
              <a:t> for testing at a lower concentration for which those measurements would be most informative	</a:t>
            </a:r>
          </a:p>
          <a:p>
            <a:pPr lvl="1"/>
            <a:r>
              <a:rPr lang="en-US" dirty="0">
                <a:solidFill>
                  <a:srgbClr val="373C50"/>
                </a:solidFill>
                <a:latin typeface="arial" panose="020B0604020202020204" pitchFamily="34" charset="0"/>
              </a:rPr>
              <a:t>Used them to train models for subsequent GMD runs</a:t>
            </a:r>
            <a:endParaRPr lang="en-US" b="0" i="0" dirty="0">
              <a:solidFill>
                <a:srgbClr val="373C50"/>
              </a:solidFill>
              <a:effectLst/>
              <a:latin typeface="arial" panose="020B0604020202020204" pitchFamily="34" charset="0"/>
            </a:endParaRPr>
          </a:p>
        </p:txBody>
      </p:sp>
    </p:spTree>
    <p:extLst>
      <p:ext uri="{BB962C8B-B14F-4D97-AF65-F5344CB8AC3E}">
        <p14:creationId xmlns:p14="http://schemas.microsoft.com/office/powerpoint/2010/main" val="36734208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2015D-DE29-4369-BF2C-67A4838B670B}"/>
              </a:ext>
            </a:extLst>
          </p:cNvPr>
          <p:cNvSpPr>
            <a:spLocks noGrp="1"/>
          </p:cNvSpPr>
          <p:nvPr>
            <p:ph type="title"/>
          </p:nvPr>
        </p:nvSpPr>
        <p:spPr/>
        <p:txBody>
          <a:bodyPr/>
          <a:lstStyle/>
          <a:p>
            <a:r>
              <a:rPr lang="en-US" dirty="0" err="1"/>
              <a:t>Neurocrine</a:t>
            </a:r>
            <a:r>
              <a:rPr lang="en-US" dirty="0"/>
              <a:t> H1 Design Pilot Project-2</a:t>
            </a:r>
          </a:p>
        </p:txBody>
      </p:sp>
      <p:sp>
        <p:nvSpPr>
          <p:cNvPr id="3" name="Content Placeholder 2">
            <a:extLst>
              <a:ext uri="{FF2B5EF4-FFF2-40B4-BE49-F238E27FC236}">
                <a16:creationId xmlns:a16="http://schemas.microsoft.com/office/drawing/2014/main" id="{F2D00799-A92D-42FA-A2D2-237632F3C1E8}"/>
              </a:ext>
            </a:extLst>
          </p:cNvPr>
          <p:cNvSpPr>
            <a:spLocks noGrp="1"/>
          </p:cNvSpPr>
          <p:nvPr>
            <p:ph idx="1"/>
          </p:nvPr>
        </p:nvSpPr>
        <p:spPr/>
        <p:txBody>
          <a:bodyPr>
            <a:normAutofit fontScale="77500" lnSpcReduction="20000"/>
          </a:bodyPr>
          <a:lstStyle/>
          <a:p>
            <a:r>
              <a:rPr lang="en-US" b="0" i="0" dirty="0">
                <a:solidFill>
                  <a:srgbClr val="373C50"/>
                </a:solidFill>
                <a:effectLst/>
                <a:latin typeface="arial" panose="020B0604020202020204" pitchFamily="34" charset="0"/>
              </a:rPr>
              <a:t>challenge for the generative design process - Optimizing compounds for </a:t>
            </a:r>
            <a:r>
              <a:rPr lang="en-US" b="0" i="1" dirty="0">
                <a:solidFill>
                  <a:srgbClr val="373C50"/>
                </a:solidFill>
                <a:effectLst/>
                <a:latin typeface="arial" panose="020B0604020202020204" pitchFamily="34" charset="0"/>
              </a:rPr>
              <a:t>predicted</a:t>
            </a:r>
            <a:r>
              <a:rPr lang="en-US" b="0" i="0" dirty="0">
                <a:solidFill>
                  <a:srgbClr val="373C50"/>
                </a:solidFill>
                <a:effectLst/>
                <a:latin typeface="arial" panose="020B0604020202020204" pitchFamily="34" charset="0"/>
              </a:rPr>
              <a:t> H1 selectivity produced chemical structures that were far beyond the applicability domain of the models</a:t>
            </a:r>
          </a:p>
          <a:p>
            <a:pPr lvl="1"/>
            <a:r>
              <a:rPr lang="en-US" b="0" i="0" dirty="0">
                <a:solidFill>
                  <a:srgbClr val="373C50"/>
                </a:solidFill>
                <a:effectLst/>
                <a:latin typeface="arial" panose="020B0604020202020204" pitchFamily="34" charset="0"/>
              </a:rPr>
              <a:t>adding applicability domain constraints to the GMD optimization criteria</a:t>
            </a:r>
            <a:r>
              <a:rPr lang="en-US" dirty="0">
                <a:solidFill>
                  <a:srgbClr val="373C50"/>
                </a:solidFill>
                <a:latin typeface="arial" panose="020B0604020202020204" pitchFamily="34" charset="0"/>
              </a:rPr>
              <a:t>, </a:t>
            </a:r>
            <a:r>
              <a:rPr lang="en-US" b="0" i="0" dirty="0">
                <a:solidFill>
                  <a:srgbClr val="373C50"/>
                </a:solidFill>
                <a:effectLst/>
                <a:latin typeface="arial" panose="020B0604020202020204" pitchFamily="34" charset="0"/>
              </a:rPr>
              <a:t>keep the generated compounds within regions of chemical space where the models are reliable</a:t>
            </a:r>
          </a:p>
          <a:p>
            <a:r>
              <a:rPr lang="en-US" b="0" i="0" dirty="0">
                <a:solidFill>
                  <a:srgbClr val="373C50"/>
                </a:solidFill>
                <a:effectLst/>
                <a:latin typeface="arial" panose="020B0604020202020204" pitchFamily="34" charset="0"/>
              </a:rPr>
              <a:t>GMD loop was run for 250 generations on an initial 25,000-compound set, producing ~1.75 million compounds over 60 hours of elapsed time. Over 200 compounds met all quality panel design criteria (efficacy, safety, and developability). The GMD loop continued to explore new parts of chemical space even after many generations. </a:t>
            </a:r>
          </a:p>
          <a:p>
            <a:endParaRPr lang="en-US" b="0" i="0" dirty="0">
              <a:solidFill>
                <a:srgbClr val="373C50"/>
              </a:solidFill>
              <a:effectLst/>
              <a:latin typeface="arial" panose="020B0604020202020204" pitchFamily="34" charset="0"/>
            </a:endParaRPr>
          </a:p>
          <a:p>
            <a:endParaRPr lang="en-US" dirty="0"/>
          </a:p>
        </p:txBody>
      </p:sp>
    </p:spTree>
    <p:extLst>
      <p:ext uri="{BB962C8B-B14F-4D97-AF65-F5344CB8AC3E}">
        <p14:creationId xmlns:p14="http://schemas.microsoft.com/office/powerpoint/2010/main" val="18136207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2015D-DE29-4369-BF2C-67A4838B670B}"/>
              </a:ext>
            </a:extLst>
          </p:cNvPr>
          <p:cNvSpPr>
            <a:spLocks noGrp="1"/>
          </p:cNvSpPr>
          <p:nvPr>
            <p:ph type="title"/>
          </p:nvPr>
        </p:nvSpPr>
        <p:spPr/>
        <p:txBody>
          <a:bodyPr/>
          <a:lstStyle/>
          <a:p>
            <a:r>
              <a:rPr lang="en-US" dirty="0" err="1"/>
              <a:t>Neurocrine</a:t>
            </a:r>
            <a:r>
              <a:rPr lang="en-US" dirty="0"/>
              <a:t> H1 Design Pilot Project-3</a:t>
            </a:r>
          </a:p>
        </p:txBody>
      </p:sp>
      <p:sp>
        <p:nvSpPr>
          <p:cNvPr id="3" name="Content Placeholder 2">
            <a:extLst>
              <a:ext uri="{FF2B5EF4-FFF2-40B4-BE49-F238E27FC236}">
                <a16:creationId xmlns:a16="http://schemas.microsoft.com/office/drawing/2014/main" id="{F2D00799-A92D-42FA-A2D2-237632F3C1E8}"/>
              </a:ext>
            </a:extLst>
          </p:cNvPr>
          <p:cNvSpPr>
            <a:spLocks noGrp="1"/>
          </p:cNvSpPr>
          <p:nvPr>
            <p:ph idx="1"/>
          </p:nvPr>
        </p:nvSpPr>
        <p:spPr/>
        <p:txBody>
          <a:bodyPr>
            <a:normAutofit/>
          </a:bodyPr>
          <a:lstStyle/>
          <a:p>
            <a:endParaRPr lang="en-US" b="0" i="0" dirty="0">
              <a:solidFill>
                <a:srgbClr val="373C50"/>
              </a:solidFill>
              <a:effectLst/>
              <a:latin typeface="arial" panose="020B0604020202020204" pitchFamily="34" charset="0"/>
            </a:endParaRPr>
          </a:p>
          <a:p>
            <a:endParaRPr lang="en-US" dirty="0"/>
          </a:p>
        </p:txBody>
      </p:sp>
    </p:spTree>
    <p:extLst>
      <p:ext uri="{BB962C8B-B14F-4D97-AF65-F5344CB8AC3E}">
        <p14:creationId xmlns:p14="http://schemas.microsoft.com/office/powerpoint/2010/main" val="1396087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92352-4545-40AB-AFF0-5F424D333201}"/>
              </a:ext>
            </a:extLst>
          </p:cNvPr>
          <p:cNvSpPr>
            <a:spLocks noGrp="1"/>
          </p:cNvSpPr>
          <p:nvPr>
            <p:ph type="title"/>
          </p:nvPr>
        </p:nvSpPr>
        <p:spPr/>
        <p:txBody>
          <a:bodyPr/>
          <a:lstStyle/>
          <a:p>
            <a:r>
              <a:rPr lang="en-US" dirty="0"/>
              <a:t>Questions ?</a:t>
            </a:r>
          </a:p>
        </p:txBody>
      </p:sp>
      <p:sp>
        <p:nvSpPr>
          <p:cNvPr id="3" name="Content Placeholder 2">
            <a:extLst>
              <a:ext uri="{FF2B5EF4-FFF2-40B4-BE49-F238E27FC236}">
                <a16:creationId xmlns:a16="http://schemas.microsoft.com/office/drawing/2014/main" id="{3A83384E-4EE5-48C1-B717-61219E24BCC8}"/>
              </a:ext>
            </a:extLst>
          </p:cNvPr>
          <p:cNvSpPr>
            <a:spLocks noGrp="1"/>
          </p:cNvSpPr>
          <p:nvPr>
            <p:ph idx="1"/>
          </p:nvPr>
        </p:nvSpPr>
        <p:spPr/>
        <p:txBody>
          <a:bodyPr/>
          <a:lstStyle/>
          <a:p>
            <a:r>
              <a:rPr lang="en-US" dirty="0"/>
              <a:t>Data - </a:t>
            </a:r>
            <a:r>
              <a:rPr lang="en-US" dirty="0" err="1"/>
              <a:t>ChEMBL</a:t>
            </a:r>
            <a:r>
              <a:rPr lang="en-US" dirty="0"/>
              <a:t> + </a:t>
            </a:r>
            <a:r>
              <a:rPr lang="en-US" dirty="0" err="1"/>
              <a:t>GoStar</a:t>
            </a:r>
            <a:r>
              <a:rPr lang="en-US" dirty="0"/>
              <a:t> – where?</a:t>
            </a:r>
          </a:p>
          <a:p>
            <a:r>
              <a:rPr lang="en-US" dirty="0"/>
              <a:t>K</a:t>
            </a:r>
            <a:r>
              <a:rPr lang="en-US" baseline="-25000" dirty="0"/>
              <a:t>i </a:t>
            </a:r>
          </a:p>
          <a:p>
            <a:endParaRPr lang="en-US" baseline="-25000" dirty="0"/>
          </a:p>
        </p:txBody>
      </p:sp>
    </p:spTree>
    <p:extLst>
      <p:ext uri="{BB962C8B-B14F-4D97-AF65-F5344CB8AC3E}">
        <p14:creationId xmlns:p14="http://schemas.microsoft.com/office/powerpoint/2010/main" val="237190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B85EF-C867-4424-B3AE-8257EE8D6B7F}"/>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6CEB5C10-E26E-49D5-A5CA-D6B731F2003E}"/>
              </a:ext>
            </a:extLst>
          </p:cNvPr>
          <p:cNvSpPr>
            <a:spLocks noGrp="1"/>
          </p:cNvSpPr>
          <p:nvPr>
            <p:ph sz="half" idx="2"/>
          </p:nvPr>
        </p:nvSpPr>
        <p:spPr/>
        <p:txBody>
          <a:bodyPr>
            <a:normAutofit fontScale="85000" lnSpcReduction="10000"/>
          </a:bodyPr>
          <a:lstStyle/>
          <a:p>
            <a:r>
              <a:rPr lang="en-US" dirty="0"/>
              <a:t>ATOM </a:t>
            </a:r>
          </a:p>
          <a:p>
            <a:r>
              <a:rPr lang="en-US" dirty="0"/>
              <a:t>AMPL, GMD</a:t>
            </a:r>
          </a:p>
          <a:p>
            <a:r>
              <a:rPr lang="en-US" dirty="0"/>
              <a:t>Shared spaces  (</a:t>
            </a:r>
            <a:r>
              <a:rPr lang="en-US" dirty="0" err="1"/>
              <a:t>modac</a:t>
            </a:r>
            <a:r>
              <a:rPr lang="en-US" dirty="0"/>
              <a:t>, git)</a:t>
            </a:r>
          </a:p>
          <a:p>
            <a:r>
              <a:rPr lang="en-US" dirty="0"/>
              <a:t>Transferability (shared spaces)</a:t>
            </a:r>
          </a:p>
          <a:p>
            <a:endParaRPr lang="en-US" dirty="0"/>
          </a:p>
          <a:p>
            <a:r>
              <a:rPr lang="en-US" dirty="0"/>
              <a:t>Models, tutorials, pipeline</a:t>
            </a:r>
          </a:p>
          <a:p>
            <a:r>
              <a:rPr lang="en-US" dirty="0" err="1">
                <a:hlinkClick r:id="rId2"/>
              </a:rPr>
              <a:t>Dataset:https</a:t>
            </a:r>
            <a:r>
              <a:rPr lang="en-US" dirty="0">
                <a:hlinkClick r:id="rId2"/>
              </a:rPr>
              <a:t>://github.com/ATOMScience-org/AMPL/tree/master/atomsci/ddm/examples/tutorials/datasets</a:t>
            </a:r>
            <a:endParaRPr lang="en-US" dirty="0"/>
          </a:p>
          <a:p>
            <a:r>
              <a:rPr lang="en-US"/>
              <a:t>Models link </a:t>
            </a:r>
          </a:p>
          <a:p>
            <a:endParaRPr lang="en-US" dirty="0"/>
          </a:p>
          <a:p>
            <a:endParaRPr lang="en-US" dirty="0"/>
          </a:p>
        </p:txBody>
      </p:sp>
    </p:spTree>
    <p:extLst>
      <p:ext uri="{BB962C8B-B14F-4D97-AF65-F5344CB8AC3E}">
        <p14:creationId xmlns:p14="http://schemas.microsoft.com/office/powerpoint/2010/main" val="4158341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74BFB-1D36-4F9F-A402-9D49990783FF}"/>
              </a:ext>
            </a:extLst>
          </p:cNvPr>
          <p:cNvSpPr>
            <a:spLocks noGrp="1"/>
          </p:cNvSpPr>
          <p:nvPr>
            <p:ph type="title"/>
          </p:nvPr>
        </p:nvSpPr>
        <p:spPr/>
        <p:txBody>
          <a:bodyPr/>
          <a:lstStyle/>
          <a:p>
            <a:r>
              <a:rPr lang="en-US" dirty="0"/>
              <a:t>Timeline</a:t>
            </a:r>
          </a:p>
        </p:txBody>
      </p:sp>
      <p:sp>
        <p:nvSpPr>
          <p:cNvPr id="3" name="Content Placeholder 2">
            <a:extLst>
              <a:ext uri="{FF2B5EF4-FFF2-40B4-BE49-F238E27FC236}">
                <a16:creationId xmlns:a16="http://schemas.microsoft.com/office/drawing/2014/main" id="{3AAD9CE4-5029-410B-9DE3-3F5FF205A3B2}"/>
              </a:ext>
            </a:extLst>
          </p:cNvPr>
          <p:cNvSpPr>
            <a:spLocks noGrp="1"/>
          </p:cNvSpPr>
          <p:nvPr>
            <p:ph idx="1"/>
          </p:nvPr>
        </p:nvSpPr>
        <p:spPr/>
        <p:txBody>
          <a:bodyPr>
            <a:normAutofit fontScale="92500" lnSpcReduction="10000"/>
          </a:bodyPr>
          <a:lstStyle/>
          <a:p>
            <a:r>
              <a:rPr lang="en-US" b="1" i="0" dirty="0">
                <a:effectLst/>
                <a:latin typeface="-apple-system"/>
              </a:rPr>
              <a:t>April 27-28, 2022</a:t>
            </a:r>
          </a:p>
          <a:p>
            <a:r>
              <a:rPr lang="en-US" dirty="0">
                <a:solidFill>
                  <a:srgbClr val="FF0000"/>
                </a:solidFill>
              </a:rPr>
              <a:t>Registration</a:t>
            </a:r>
            <a:r>
              <a:rPr lang="en-US" dirty="0"/>
              <a:t> Deadline: </a:t>
            </a:r>
            <a:r>
              <a:rPr lang="en-US" dirty="0">
                <a:solidFill>
                  <a:srgbClr val="FF0000"/>
                </a:solidFill>
              </a:rPr>
              <a:t>April 6</a:t>
            </a:r>
          </a:p>
          <a:p>
            <a:r>
              <a:rPr lang="en-US" dirty="0"/>
              <a:t>Prep: (</a:t>
            </a:r>
            <a:r>
              <a:rPr lang="en-US" b="0" i="0" dirty="0">
                <a:solidFill>
                  <a:srgbClr val="506B01"/>
                </a:solidFill>
                <a:effectLst/>
                <a:latin typeface="-apple-system"/>
              </a:rPr>
              <a:t>Poster Blitz 3 mins presentation)</a:t>
            </a:r>
            <a:endParaRPr lang="en-US" dirty="0"/>
          </a:p>
          <a:p>
            <a:pPr lvl="1"/>
            <a:r>
              <a:rPr lang="en-US" dirty="0"/>
              <a:t>Collect information on poster requirements</a:t>
            </a:r>
          </a:p>
          <a:p>
            <a:pPr lvl="1"/>
            <a:r>
              <a:rPr lang="en-US" dirty="0"/>
              <a:t>Collect contents (via teams)</a:t>
            </a:r>
          </a:p>
          <a:p>
            <a:pPr lvl="1"/>
            <a:r>
              <a:rPr lang="en-US" dirty="0"/>
              <a:t>Put them in a template (they provide?) with edits and proper layout</a:t>
            </a:r>
          </a:p>
          <a:p>
            <a:r>
              <a:rPr lang="en-US" dirty="0"/>
              <a:t>Review:</a:t>
            </a:r>
          </a:p>
          <a:p>
            <a:r>
              <a:rPr lang="en-US" dirty="0"/>
              <a:t>Submit: Deadline</a:t>
            </a:r>
          </a:p>
          <a:p>
            <a:endParaRPr lang="en-US" dirty="0"/>
          </a:p>
        </p:txBody>
      </p:sp>
    </p:spTree>
    <p:extLst>
      <p:ext uri="{BB962C8B-B14F-4D97-AF65-F5344CB8AC3E}">
        <p14:creationId xmlns:p14="http://schemas.microsoft.com/office/powerpoint/2010/main" val="4183750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74BFB-1D36-4F9F-A402-9D49990783FF}"/>
              </a:ext>
            </a:extLst>
          </p:cNvPr>
          <p:cNvSpPr>
            <a:spLocks noGrp="1"/>
          </p:cNvSpPr>
          <p:nvPr>
            <p:ph type="title"/>
          </p:nvPr>
        </p:nvSpPr>
        <p:spPr/>
        <p:txBody>
          <a:bodyPr/>
          <a:lstStyle/>
          <a:p>
            <a:r>
              <a:rPr lang="en-US" dirty="0"/>
              <a:t>Topics</a:t>
            </a:r>
          </a:p>
        </p:txBody>
      </p:sp>
      <p:sp>
        <p:nvSpPr>
          <p:cNvPr id="3" name="Content Placeholder 2">
            <a:extLst>
              <a:ext uri="{FF2B5EF4-FFF2-40B4-BE49-F238E27FC236}">
                <a16:creationId xmlns:a16="http://schemas.microsoft.com/office/drawing/2014/main" id="{3AAD9CE4-5029-410B-9DE3-3F5FF205A3B2}"/>
              </a:ext>
            </a:extLst>
          </p:cNvPr>
          <p:cNvSpPr>
            <a:spLocks noGrp="1"/>
          </p:cNvSpPr>
          <p:nvPr>
            <p:ph idx="1"/>
          </p:nvPr>
        </p:nvSpPr>
        <p:spPr/>
        <p:txBody>
          <a:bodyPr>
            <a:normAutofit fontScale="92500" lnSpcReduction="20000"/>
          </a:bodyPr>
          <a:lstStyle/>
          <a:p>
            <a:r>
              <a:rPr lang="en-US" dirty="0"/>
              <a:t>1.	AMPL overview </a:t>
            </a:r>
          </a:p>
          <a:p>
            <a:r>
              <a:rPr lang="en-US" dirty="0"/>
              <a:t>2.	GMD overview</a:t>
            </a:r>
          </a:p>
          <a:p>
            <a:r>
              <a:rPr lang="en-US" dirty="0"/>
              <a:t>3.	GMD demonstration via Histamine project (</a:t>
            </a:r>
            <a:r>
              <a:rPr lang="en-US" dirty="0">
                <a:hlinkClick r:id="rId2"/>
              </a:rPr>
              <a:t>https://mailchi.mp/1c4b421255cb/updates-atom-october-2021-newsletter</a:t>
            </a:r>
            <a:r>
              <a:rPr lang="en-US" dirty="0"/>
              <a:t>)</a:t>
            </a:r>
          </a:p>
          <a:p>
            <a:r>
              <a:rPr lang="en-US" dirty="0" err="1"/>
              <a:t>Neurocrin</a:t>
            </a:r>
            <a:r>
              <a:rPr lang="en-US" dirty="0"/>
              <a:t> article (Kevin)? GMD experiment</a:t>
            </a:r>
          </a:p>
          <a:p>
            <a:r>
              <a:rPr lang="en-US" dirty="0" err="1"/>
              <a:t>MoDaC</a:t>
            </a:r>
            <a:r>
              <a:rPr lang="en-US" dirty="0"/>
              <a:t>, git AMPL </a:t>
            </a:r>
          </a:p>
          <a:p>
            <a:r>
              <a:rPr lang="en-US" dirty="0"/>
              <a:t>AMPL new models, dataset </a:t>
            </a:r>
          </a:p>
          <a:p>
            <a:r>
              <a:rPr lang="en-US" dirty="0"/>
              <a:t>Livermore software DB ?</a:t>
            </a:r>
          </a:p>
          <a:p>
            <a:endParaRPr lang="en-US" dirty="0"/>
          </a:p>
          <a:p>
            <a:endParaRPr lang="en-US" dirty="0"/>
          </a:p>
          <a:p>
            <a:endParaRPr lang="en-US" dirty="0"/>
          </a:p>
        </p:txBody>
      </p:sp>
    </p:spTree>
    <p:extLst>
      <p:ext uri="{BB962C8B-B14F-4D97-AF65-F5344CB8AC3E}">
        <p14:creationId xmlns:p14="http://schemas.microsoft.com/office/powerpoint/2010/main" val="13465105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3BB6B-B13D-4E9C-B23F-4A91B11069FD}"/>
              </a:ext>
            </a:extLst>
          </p:cNvPr>
          <p:cNvSpPr>
            <a:spLocks noGrp="1"/>
          </p:cNvSpPr>
          <p:nvPr>
            <p:ph type="title"/>
          </p:nvPr>
        </p:nvSpPr>
        <p:spPr/>
        <p:txBody>
          <a:bodyPr/>
          <a:lstStyle/>
          <a:p>
            <a:r>
              <a:rPr lang="en-US" dirty="0"/>
              <a:t>AMPL New Models</a:t>
            </a:r>
          </a:p>
        </p:txBody>
      </p:sp>
      <p:sp>
        <p:nvSpPr>
          <p:cNvPr id="3" name="Content Placeholder 2">
            <a:extLst>
              <a:ext uri="{FF2B5EF4-FFF2-40B4-BE49-F238E27FC236}">
                <a16:creationId xmlns:a16="http://schemas.microsoft.com/office/drawing/2014/main" id="{03415F33-EB9C-44DC-808A-65D1BE879B11}"/>
              </a:ext>
            </a:extLst>
          </p:cNvPr>
          <p:cNvSpPr>
            <a:spLocks noGrp="1"/>
          </p:cNvSpPr>
          <p:nvPr>
            <p:ph idx="1"/>
          </p:nvPr>
        </p:nvSpPr>
        <p:spPr/>
        <p:txBody>
          <a:bodyPr>
            <a:normAutofit fontScale="70000" lnSpcReduction="20000"/>
          </a:bodyPr>
          <a:lstStyle/>
          <a:p>
            <a:r>
              <a:rPr lang="en-US" dirty="0">
                <a:hlinkClick r:id="rId2"/>
              </a:rPr>
              <a:t>https://github.com/ATOMScience-org/AMPL/commit/31aa274e2c22c946cbf10ccb0c3b8107936b7cac</a:t>
            </a:r>
            <a:r>
              <a:rPr lang="en-US" dirty="0"/>
              <a:t> </a:t>
            </a:r>
          </a:p>
          <a:p>
            <a:r>
              <a:rPr lang="en-US" b="1" dirty="0"/>
              <a:t>Jan 12, 2022 - added </a:t>
            </a:r>
            <a:r>
              <a:rPr lang="en-US" b="1" dirty="0" err="1"/>
              <a:t>max_epochs</a:t>
            </a:r>
            <a:r>
              <a:rPr lang="en-US" b="1" dirty="0"/>
              <a:t> to model parameters and reduced training length to shorten test time </a:t>
            </a:r>
            <a:r>
              <a:rPr lang="en-US" dirty="0"/>
              <a:t>(by </a:t>
            </a:r>
            <a:r>
              <a:rPr lang="en-US" i="0" dirty="0">
                <a:solidFill>
                  <a:srgbClr val="24292F"/>
                </a:solidFill>
                <a:effectLst/>
                <a:latin typeface="-apple-system"/>
              </a:rPr>
              <a:t>stewarthe6)</a:t>
            </a:r>
            <a:endParaRPr lang="en-US" dirty="0"/>
          </a:p>
          <a:p>
            <a:r>
              <a:rPr lang="it-IT" dirty="0"/>
              <a:t>atomsci/ddm/pipeline/</a:t>
            </a:r>
            <a:r>
              <a:rPr lang="it-IT" b="1" dirty="0"/>
              <a:t>compare_models.py</a:t>
            </a:r>
          </a:p>
          <a:p>
            <a:pPr lvl="1"/>
            <a:r>
              <a:rPr lang="it-IT" dirty="0">
                <a:solidFill>
                  <a:srgbClr val="24292F"/>
                </a:solidFill>
                <a:latin typeface="ui-monospace"/>
              </a:rPr>
              <a:t>line 326 - </a:t>
            </a:r>
            <a:r>
              <a:rPr lang="it-IT" b="0" i="0" dirty="0">
                <a:solidFill>
                  <a:srgbClr val="24292F"/>
                </a:solidFill>
                <a:effectLst/>
                <a:latin typeface="ui-monospace"/>
              </a:rPr>
              <a:t>model_info['max_epochs'] = model_metadata['max_epochs’]</a:t>
            </a:r>
          </a:p>
          <a:p>
            <a:r>
              <a:rPr lang="it-IT" dirty="0">
                <a:solidFill>
                  <a:srgbClr val="24292F"/>
                </a:solidFill>
                <a:latin typeface="ui-monospace"/>
              </a:rPr>
              <a:t>atomsci/ddm/pipeline/</a:t>
            </a:r>
            <a:r>
              <a:rPr lang="it-IT" b="1" dirty="0">
                <a:solidFill>
                  <a:srgbClr val="24292F"/>
                </a:solidFill>
                <a:latin typeface="ui-monospace"/>
              </a:rPr>
              <a:t>model_wrapper.py </a:t>
            </a:r>
          </a:p>
          <a:p>
            <a:pPr lvl="1"/>
            <a:r>
              <a:rPr lang="it-IT" dirty="0">
                <a:solidFill>
                  <a:srgbClr val="24292F"/>
                </a:solidFill>
                <a:latin typeface="ui-monospace"/>
              </a:rPr>
              <a:t>Line 2698 -  nn_metadata['max_epochs'] = self.params.max_epochs</a:t>
            </a:r>
          </a:p>
          <a:p>
            <a:r>
              <a:rPr lang="it-IT" b="0" i="0" dirty="0">
                <a:solidFill>
                  <a:srgbClr val="24292F"/>
                </a:solidFill>
                <a:effectLst/>
                <a:latin typeface="ui-monospace"/>
              </a:rPr>
              <a:t>atomsci/ddm/test/integrative/compare_models/jsons/</a:t>
            </a:r>
            <a:r>
              <a:rPr lang="it-IT" b="1" i="0" dirty="0">
                <a:solidFill>
                  <a:srgbClr val="24292F"/>
                </a:solidFill>
                <a:effectLst/>
                <a:latin typeface="ui-monospace"/>
              </a:rPr>
              <a:t>reg_config_H1_fit_AttentiveFPModel.json </a:t>
            </a:r>
          </a:p>
          <a:p>
            <a:pPr marL="1463040" lvl="1" indent="0">
              <a:buNone/>
            </a:pPr>
            <a:r>
              <a:rPr lang="en-US" b="0" i="0" dirty="0">
                <a:solidFill>
                  <a:srgbClr val="24292F"/>
                </a:solidFill>
                <a:effectLst/>
                <a:latin typeface="ui-monospace"/>
              </a:rPr>
              <a:t>      </a:t>
            </a:r>
            <a:r>
              <a:rPr lang="en-US" b="0" i="0" dirty="0" err="1">
                <a:solidFill>
                  <a:srgbClr val="24292F"/>
                </a:solidFill>
                <a:effectLst/>
                <a:latin typeface="ui-monospace"/>
              </a:rPr>
              <a:t>early_stopping_patience</a:t>
            </a:r>
            <a:r>
              <a:rPr lang="en-US" b="0" i="0" dirty="0">
                <a:solidFill>
                  <a:srgbClr val="24292F"/>
                </a:solidFill>
                <a:effectLst/>
                <a:latin typeface="ui-monospace"/>
              </a:rPr>
              <a:t>: 3 (30), </a:t>
            </a:r>
          </a:p>
          <a:p>
            <a:pPr marL="1463040" lvl="1" indent="0">
              <a:buNone/>
            </a:pPr>
            <a:r>
              <a:rPr lang="en-US" b="0" i="0" dirty="0">
                <a:solidFill>
                  <a:srgbClr val="24292F"/>
                </a:solidFill>
                <a:effectLst/>
                <a:latin typeface="ui-monospace"/>
              </a:rPr>
              <a:t>      </a:t>
            </a:r>
            <a:r>
              <a:rPr lang="en-US" b="0" i="0" dirty="0" err="1">
                <a:solidFill>
                  <a:srgbClr val="24292F"/>
                </a:solidFill>
                <a:effectLst/>
                <a:latin typeface="ui-monospace"/>
              </a:rPr>
              <a:t>max_epochs</a:t>
            </a:r>
            <a:r>
              <a:rPr lang="en-US" b="0" i="0" dirty="0">
                <a:solidFill>
                  <a:srgbClr val="24292F"/>
                </a:solidFill>
                <a:effectLst/>
                <a:latin typeface="ui-monospace"/>
              </a:rPr>
              <a:t>: 5 (200),</a:t>
            </a:r>
          </a:p>
          <a:p>
            <a:pPr marL="1463040" lvl="1" indent="0">
              <a:buNone/>
            </a:pPr>
            <a:r>
              <a:rPr lang="en-US" b="0" i="0" dirty="0">
                <a:solidFill>
                  <a:srgbClr val="24292F"/>
                </a:solidFill>
                <a:effectLst/>
                <a:latin typeface="ui-monospace"/>
              </a:rPr>
              <a:t>      </a:t>
            </a:r>
            <a:r>
              <a:rPr lang="en-US" b="0" i="0" dirty="0" err="1">
                <a:effectLst/>
                <a:latin typeface="ui-monospace"/>
              </a:rPr>
              <a:t>perf_threshold</a:t>
            </a:r>
            <a:r>
              <a:rPr lang="en-US" b="0" i="0" dirty="0">
                <a:solidFill>
                  <a:srgbClr val="24292F"/>
                </a:solidFill>
                <a:effectLst/>
                <a:latin typeface="ui-monospace"/>
              </a:rPr>
              <a:t>: </a:t>
            </a:r>
            <a:r>
              <a:rPr lang="en-US" b="0" i="0" dirty="0">
                <a:effectLst/>
                <a:latin typeface="ui-monospace"/>
              </a:rPr>
              <a:t>-10000000 (0.90)</a:t>
            </a:r>
          </a:p>
          <a:p>
            <a:pPr lvl="1"/>
            <a:endParaRPr lang="it-IT" b="0" i="0" dirty="0">
              <a:solidFill>
                <a:srgbClr val="24292F"/>
              </a:solidFill>
              <a:effectLst/>
              <a:latin typeface="ui-monospace"/>
            </a:endParaRPr>
          </a:p>
          <a:p>
            <a:endParaRPr lang="it-IT" b="0" i="0" dirty="0">
              <a:solidFill>
                <a:srgbClr val="24292F"/>
              </a:solidFill>
              <a:effectLst/>
              <a:latin typeface="ui-monospace"/>
            </a:endParaRPr>
          </a:p>
          <a:p>
            <a:endParaRPr lang="en-US" dirty="0"/>
          </a:p>
          <a:p>
            <a:endParaRPr lang="en-US" dirty="0"/>
          </a:p>
        </p:txBody>
      </p:sp>
    </p:spTree>
    <p:extLst>
      <p:ext uri="{BB962C8B-B14F-4D97-AF65-F5344CB8AC3E}">
        <p14:creationId xmlns:p14="http://schemas.microsoft.com/office/powerpoint/2010/main" val="3326466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3BB6B-B13D-4E9C-B23F-4A91B11069FD}"/>
              </a:ext>
            </a:extLst>
          </p:cNvPr>
          <p:cNvSpPr>
            <a:spLocks noGrp="1"/>
          </p:cNvSpPr>
          <p:nvPr>
            <p:ph type="title"/>
          </p:nvPr>
        </p:nvSpPr>
        <p:spPr/>
        <p:txBody>
          <a:bodyPr/>
          <a:lstStyle/>
          <a:p>
            <a:r>
              <a:rPr lang="en-US" dirty="0"/>
              <a:t>AMPL New Models</a:t>
            </a:r>
          </a:p>
        </p:txBody>
      </p:sp>
      <p:sp>
        <p:nvSpPr>
          <p:cNvPr id="3" name="Content Placeholder 2">
            <a:extLst>
              <a:ext uri="{FF2B5EF4-FFF2-40B4-BE49-F238E27FC236}">
                <a16:creationId xmlns:a16="http://schemas.microsoft.com/office/drawing/2014/main" id="{03415F33-EB9C-44DC-808A-65D1BE879B11}"/>
              </a:ext>
            </a:extLst>
          </p:cNvPr>
          <p:cNvSpPr>
            <a:spLocks noGrp="1"/>
          </p:cNvSpPr>
          <p:nvPr>
            <p:ph idx="1"/>
          </p:nvPr>
        </p:nvSpPr>
        <p:spPr/>
        <p:txBody>
          <a:bodyPr>
            <a:normAutofit fontScale="47500" lnSpcReduction="20000"/>
          </a:bodyPr>
          <a:lstStyle/>
          <a:p>
            <a:r>
              <a:rPr lang="it-IT" b="0" i="0" dirty="0">
                <a:solidFill>
                  <a:srgbClr val="24292F"/>
                </a:solidFill>
                <a:effectLst/>
                <a:latin typeface="ui-monospace"/>
              </a:rPr>
              <a:t>atomsci/ddm/test/integrative/compare_models/jsons/</a:t>
            </a:r>
            <a:r>
              <a:rPr lang="it-IT" b="1" i="0" dirty="0">
                <a:solidFill>
                  <a:srgbClr val="24292F"/>
                </a:solidFill>
                <a:effectLst/>
                <a:latin typeface="ui-monospace"/>
              </a:rPr>
              <a:t>reg_config_H1_fit_GCNModel.json</a:t>
            </a:r>
          </a:p>
          <a:p>
            <a:pPr marL="1463040" lvl="1" indent="0">
              <a:buNone/>
            </a:pPr>
            <a:r>
              <a:rPr lang="en-US" b="0" i="0" dirty="0" err="1">
                <a:solidFill>
                  <a:srgbClr val="24292F"/>
                </a:solidFill>
                <a:effectLst/>
                <a:latin typeface="ui-monospace"/>
              </a:rPr>
              <a:t>early_stopping_patience</a:t>
            </a:r>
            <a:r>
              <a:rPr lang="en-US" b="0" i="0" dirty="0">
                <a:solidFill>
                  <a:srgbClr val="24292F"/>
                </a:solidFill>
                <a:effectLst/>
                <a:latin typeface="ui-monospace"/>
              </a:rPr>
              <a:t>: 4 (10),</a:t>
            </a:r>
          </a:p>
          <a:p>
            <a:pPr marL="1463040" lvl="1" indent="0">
              <a:buNone/>
            </a:pPr>
            <a:r>
              <a:rPr lang="en-US" b="0" i="0" dirty="0" err="1">
                <a:solidFill>
                  <a:srgbClr val="24292F"/>
                </a:solidFill>
                <a:effectLst/>
                <a:latin typeface="ui-monospace"/>
              </a:rPr>
              <a:t>max_epochs</a:t>
            </a:r>
            <a:r>
              <a:rPr lang="en-US" b="0" i="0" dirty="0">
                <a:solidFill>
                  <a:srgbClr val="24292F"/>
                </a:solidFill>
                <a:effectLst/>
                <a:latin typeface="ui-monospace"/>
              </a:rPr>
              <a:t>: 5(50)</a:t>
            </a:r>
          </a:p>
          <a:p>
            <a:pPr marL="1463040" lvl="1" indent="0">
              <a:buNone/>
            </a:pPr>
            <a:r>
              <a:rPr lang="en-US" b="0" i="0" dirty="0" err="1">
                <a:solidFill>
                  <a:srgbClr val="24292F"/>
                </a:solidFill>
                <a:effectLst/>
                <a:latin typeface="ui-monospace"/>
              </a:rPr>
              <a:t>perf_threshold</a:t>
            </a:r>
            <a:r>
              <a:rPr lang="en-US" b="0" i="0" dirty="0">
                <a:solidFill>
                  <a:srgbClr val="24292F"/>
                </a:solidFill>
                <a:effectLst/>
                <a:latin typeface="ui-monospace"/>
              </a:rPr>
              <a:t>: -1000000 (0.40)</a:t>
            </a:r>
          </a:p>
          <a:p>
            <a:r>
              <a:rPr lang="it-IT" b="0" i="0" dirty="0">
                <a:solidFill>
                  <a:srgbClr val="24292F"/>
                </a:solidFill>
                <a:effectLst/>
                <a:latin typeface="ui-monospace"/>
              </a:rPr>
              <a:t>atomsci/ddm/test/integrative/compare_models/jsons/</a:t>
            </a:r>
            <a:r>
              <a:rPr lang="it-IT" b="1" i="0" dirty="0">
                <a:solidFill>
                  <a:srgbClr val="24292F"/>
                </a:solidFill>
                <a:effectLst/>
                <a:latin typeface="ui-monospace"/>
              </a:rPr>
              <a:t>reg_config_H1_fit_MPNNModel.json</a:t>
            </a:r>
          </a:p>
          <a:p>
            <a:pPr marL="1463040" lvl="1" indent="0">
              <a:buNone/>
            </a:pPr>
            <a:r>
              <a:rPr lang="en-US" b="0" i="0" dirty="0" err="1">
                <a:solidFill>
                  <a:srgbClr val="24292F"/>
                </a:solidFill>
                <a:effectLst/>
                <a:latin typeface="ui-monospace"/>
              </a:rPr>
              <a:t>max_epochs</a:t>
            </a:r>
            <a:r>
              <a:rPr lang="en-US" b="0" i="0" dirty="0">
                <a:solidFill>
                  <a:srgbClr val="24292F"/>
                </a:solidFill>
                <a:effectLst/>
                <a:latin typeface="ui-monospace"/>
              </a:rPr>
              <a:t>: 5(4)</a:t>
            </a:r>
            <a:endParaRPr lang="en-US" b="1" dirty="0">
              <a:solidFill>
                <a:srgbClr val="24292F"/>
              </a:solidFill>
              <a:latin typeface="ui-monospace"/>
            </a:endParaRPr>
          </a:p>
          <a:p>
            <a:r>
              <a:rPr lang="en-US" b="0" i="0" dirty="0" err="1">
                <a:solidFill>
                  <a:srgbClr val="24292F"/>
                </a:solidFill>
                <a:effectLst/>
                <a:latin typeface="ui-monospace"/>
              </a:rPr>
              <a:t>satomsci</a:t>
            </a:r>
            <a:r>
              <a:rPr lang="en-US" b="0" i="0" dirty="0">
                <a:solidFill>
                  <a:srgbClr val="24292F"/>
                </a:solidFill>
                <a:effectLst/>
                <a:latin typeface="ui-monospace"/>
              </a:rPr>
              <a:t>/</a:t>
            </a:r>
            <a:r>
              <a:rPr lang="en-US" b="0" i="0" dirty="0" err="1">
                <a:solidFill>
                  <a:srgbClr val="24292F"/>
                </a:solidFill>
                <a:effectLst/>
                <a:latin typeface="ui-monospace"/>
              </a:rPr>
              <a:t>ddm</a:t>
            </a:r>
            <a:r>
              <a:rPr lang="en-US" b="0" i="0" dirty="0">
                <a:solidFill>
                  <a:srgbClr val="24292F"/>
                </a:solidFill>
                <a:effectLst/>
                <a:latin typeface="ui-monospace"/>
              </a:rPr>
              <a:t>/test/integrative/</a:t>
            </a:r>
            <a:r>
              <a:rPr lang="en-US" b="0" i="0" dirty="0" err="1">
                <a:solidFill>
                  <a:srgbClr val="24292F"/>
                </a:solidFill>
                <a:effectLst/>
                <a:latin typeface="ui-monospace"/>
              </a:rPr>
              <a:t>compare_models</a:t>
            </a:r>
            <a:r>
              <a:rPr lang="en-US" b="0" i="0" dirty="0">
                <a:solidFill>
                  <a:srgbClr val="24292F"/>
                </a:solidFill>
                <a:effectLst/>
                <a:latin typeface="ui-monospace"/>
              </a:rPr>
              <a:t>/</a:t>
            </a:r>
            <a:r>
              <a:rPr lang="en-US" b="0" i="0" dirty="0" err="1">
                <a:solidFill>
                  <a:srgbClr val="24292F"/>
                </a:solidFill>
                <a:effectLst/>
                <a:latin typeface="ui-monospace"/>
              </a:rPr>
              <a:t>jsons</a:t>
            </a:r>
            <a:r>
              <a:rPr lang="en-US" b="0" i="0" dirty="0">
                <a:solidFill>
                  <a:srgbClr val="24292F"/>
                </a:solidFill>
                <a:effectLst/>
                <a:latin typeface="ui-monospace"/>
              </a:rPr>
              <a:t>/</a:t>
            </a:r>
            <a:r>
              <a:rPr lang="en-US" b="1" i="0" dirty="0">
                <a:solidFill>
                  <a:srgbClr val="24292F"/>
                </a:solidFill>
                <a:effectLst/>
                <a:latin typeface="ui-monospace"/>
              </a:rPr>
              <a:t>reg_config_H1_fit_PytorchMPNNModel.json</a:t>
            </a:r>
          </a:p>
          <a:p>
            <a:pPr marL="1463040" lvl="1" indent="0">
              <a:buNone/>
            </a:pPr>
            <a:r>
              <a:rPr lang="en-US" b="0" i="0" dirty="0" err="1">
                <a:solidFill>
                  <a:srgbClr val="24292F"/>
                </a:solidFill>
                <a:effectLst/>
                <a:latin typeface="ui-monospace"/>
              </a:rPr>
              <a:t>early_stopping_patience</a:t>
            </a:r>
            <a:r>
              <a:rPr lang="en-US" b="0" i="0" dirty="0">
                <a:solidFill>
                  <a:srgbClr val="24292F"/>
                </a:solidFill>
                <a:effectLst/>
                <a:latin typeface="ui-monospace"/>
              </a:rPr>
              <a:t>: 3 (30),</a:t>
            </a:r>
          </a:p>
          <a:p>
            <a:pPr marL="1463040" lvl="1" indent="0">
              <a:buNone/>
            </a:pPr>
            <a:r>
              <a:rPr lang="en-US" b="0" i="0" dirty="0" err="1">
                <a:solidFill>
                  <a:srgbClr val="24292F"/>
                </a:solidFill>
                <a:effectLst/>
                <a:latin typeface="ui-monospace"/>
              </a:rPr>
              <a:t>max_epochs</a:t>
            </a:r>
            <a:r>
              <a:rPr lang="en-US" b="0" i="0" dirty="0">
                <a:solidFill>
                  <a:srgbClr val="24292F"/>
                </a:solidFill>
                <a:effectLst/>
                <a:latin typeface="ui-monospace"/>
              </a:rPr>
              <a:t>: 5(100)</a:t>
            </a:r>
          </a:p>
          <a:p>
            <a:pPr marL="1463040" lvl="1" indent="0">
              <a:buNone/>
            </a:pPr>
            <a:r>
              <a:rPr lang="en-US" b="0" i="0" dirty="0" err="1">
                <a:solidFill>
                  <a:srgbClr val="24292F"/>
                </a:solidFill>
                <a:effectLst/>
                <a:latin typeface="ui-monospace"/>
              </a:rPr>
              <a:t>perf_threshold</a:t>
            </a:r>
            <a:r>
              <a:rPr lang="en-US" b="0" i="0" dirty="0">
                <a:solidFill>
                  <a:srgbClr val="24292F"/>
                </a:solidFill>
                <a:effectLst/>
                <a:latin typeface="ui-monospace"/>
              </a:rPr>
              <a:t>: -1000000 (0.30)</a:t>
            </a:r>
            <a:endParaRPr lang="en-US" b="1" i="0" dirty="0">
              <a:solidFill>
                <a:srgbClr val="24292F"/>
              </a:solidFill>
              <a:effectLst/>
              <a:latin typeface="ui-monospace"/>
            </a:endParaRPr>
          </a:p>
          <a:p>
            <a:r>
              <a:rPr lang="it-IT" b="0" i="0" dirty="0">
                <a:solidFill>
                  <a:srgbClr val="24292F"/>
                </a:solidFill>
                <a:effectLst/>
                <a:latin typeface="ui-monospace"/>
              </a:rPr>
              <a:t>atomsci/ddm/test/integrative/compare_models/jsons</a:t>
            </a:r>
            <a:r>
              <a:rPr lang="it-IT" b="1" i="0" dirty="0">
                <a:solidFill>
                  <a:srgbClr val="24292F"/>
                </a:solidFill>
                <a:effectLst/>
                <a:latin typeface="ui-monospace"/>
              </a:rPr>
              <a:t>/reg_config_delaney_fit_NN_graphconv.json</a:t>
            </a:r>
          </a:p>
          <a:p>
            <a:pPr marL="1463040" lvl="1" indent="0">
              <a:buNone/>
            </a:pPr>
            <a:r>
              <a:rPr lang="en-US" b="0" i="0" dirty="0" err="1">
                <a:solidFill>
                  <a:srgbClr val="24292F"/>
                </a:solidFill>
                <a:effectLst/>
                <a:latin typeface="ui-monospace"/>
              </a:rPr>
              <a:t>early_stopping_patience</a:t>
            </a:r>
            <a:r>
              <a:rPr lang="en-US" b="0" i="0" dirty="0">
                <a:solidFill>
                  <a:srgbClr val="24292F"/>
                </a:solidFill>
                <a:effectLst/>
                <a:latin typeface="ui-monospace"/>
              </a:rPr>
              <a:t>: 4 (75),</a:t>
            </a:r>
          </a:p>
          <a:p>
            <a:pPr marL="1463040" lvl="1" indent="0">
              <a:buNone/>
            </a:pPr>
            <a:r>
              <a:rPr lang="en-US" b="0" i="0" dirty="0" err="1">
                <a:solidFill>
                  <a:srgbClr val="24292F"/>
                </a:solidFill>
                <a:effectLst/>
                <a:latin typeface="ui-monospace"/>
              </a:rPr>
              <a:t>max_epochs</a:t>
            </a:r>
            <a:r>
              <a:rPr lang="en-US" b="0" i="0" dirty="0">
                <a:solidFill>
                  <a:srgbClr val="24292F"/>
                </a:solidFill>
                <a:effectLst/>
                <a:latin typeface="ui-monospace"/>
              </a:rPr>
              <a:t>: 5(500)</a:t>
            </a:r>
            <a:endParaRPr lang="it-IT" b="0" i="0" dirty="0">
              <a:solidFill>
                <a:srgbClr val="24292F"/>
              </a:solidFill>
              <a:effectLst/>
              <a:latin typeface="ui-monospace"/>
            </a:endParaRPr>
          </a:p>
          <a:p>
            <a:r>
              <a:rPr lang="en-US" dirty="0">
                <a:solidFill>
                  <a:srgbClr val="24292F"/>
                </a:solidFill>
                <a:latin typeface="ui-monospace"/>
              </a:rPr>
              <a:t>atomsci/ddm/test/integrative/compare_models/</a:t>
            </a:r>
            <a:r>
              <a:rPr lang="en-US" b="1" dirty="0">
                <a:solidFill>
                  <a:srgbClr val="24292F"/>
                </a:solidFill>
                <a:latin typeface="ui-monospace"/>
              </a:rPr>
              <a:t>test_filesystem_perf_results.py</a:t>
            </a:r>
          </a:p>
          <a:p>
            <a:pPr marL="1463040" lvl="1" indent="0">
              <a:buNone/>
            </a:pPr>
            <a:r>
              <a:rPr lang="en-US" b="0" i="0" dirty="0" err="1">
                <a:solidFill>
                  <a:srgbClr val="24292F"/>
                </a:solidFill>
                <a:effectLst/>
                <a:latin typeface="ui-monospace"/>
              </a:rPr>
              <a:t>max_epochs</a:t>
            </a:r>
            <a:r>
              <a:rPr lang="en-US" b="0" i="0" dirty="0">
                <a:solidFill>
                  <a:srgbClr val="24292F"/>
                </a:solidFill>
                <a:effectLst/>
                <a:latin typeface="ui-monospace"/>
              </a:rPr>
              <a:t>: 5(500)</a:t>
            </a:r>
            <a:endParaRPr lang="en-US" b="1" dirty="0">
              <a:solidFill>
                <a:srgbClr val="24292F"/>
              </a:solidFill>
              <a:latin typeface="ui-monospace"/>
            </a:endParaRPr>
          </a:p>
          <a:p>
            <a:r>
              <a:rPr lang="en-US" dirty="0" err="1"/>
              <a:t>atomsci</a:t>
            </a:r>
            <a:r>
              <a:rPr lang="en-US" dirty="0"/>
              <a:t>/</a:t>
            </a:r>
            <a:r>
              <a:rPr lang="en-US" dirty="0" err="1"/>
              <a:t>ddm</a:t>
            </a:r>
            <a:r>
              <a:rPr lang="en-US" dirty="0"/>
              <a:t>/test/integrative/</a:t>
            </a:r>
            <a:r>
              <a:rPr lang="en-US" dirty="0" err="1"/>
              <a:t>dc_models</a:t>
            </a:r>
            <a:r>
              <a:rPr lang="en-US" dirty="0"/>
              <a:t>/</a:t>
            </a:r>
            <a:r>
              <a:rPr lang="en-US" b="1" dirty="0"/>
              <a:t>reg_config_H1_fit_GraphConvModel.json</a:t>
            </a:r>
            <a:endParaRPr lang="en-US" b="1" dirty="0">
              <a:solidFill>
                <a:srgbClr val="24292F"/>
              </a:solidFill>
              <a:latin typeface="ui-monospace"/>
            </a:endParaRPr>
          </a:p>
          <a:p>
            <a:pPr marL="1463040" lvl="1" indent="0">
              <a:buNone/>
            </a:pPr>
            <a:r>
              <a:rPr lang="en-US" b="0" i="0" dirty="0" err="1">
                <a:solidFill>
                  <a:srgbClr val="24292F"/>
                </a:solidFill>
                <a:effectLst/>
                <a:latin typeface="ui-monospace"/>
              </a:rPr>
              <a:t>early_stopping_patience</a:t>
            </a:r>
            <a:r>
              <a:rPr lang="en-US" b="0" i="0" dirty="0">
                <a:solidFill>
                  <a:srgbClr val="24292F"/>
                </a:solidFill>
                <a:effectLst/>
                <a:latin typeface="ui-monospace"/>
              </a:rPr>
              <a:t>: 20 (30),</a:t>
            </a:r>
          </a:p>
          <a:p>
            <a:pPr marL="1463040" lvl="1" indent="0">
              <a:buNone/>
            </a:pPr>
            <a:r>
              <a:rPr lang="en-US" b="0" i="0" dirty="0" err="1">
                <a:solidFill>
                  <a:srgbClr val="24292F"/>
                </a:solidFill>
                <a:effectLst/>
                <a:latin typeface="ui-monospace"/>
              </a:rPr>
              <a:t>max_epochs</a:t>
            </a:r>
            <a:r>
              <a:rPr lang="en-US" b="0" i="0" dirty="0">
                <a:solidFill>
                  <a:srgbClr val="24292F"/>
                </a:solidFill>
                <a:effectLst/>
                <a:latin typeface="ui-monospace"/>
              </a:rPr>
              <a:t>: 100(200)</a:t>
            </a:r>
          </a:p>
          <a:p>
            <a:pPr marL="1463040" lvl="1" indent="0">
              <a:buNone/>
            </a:pPr>
            <a:r>
              <a:rPr lang="en-US" b="0" i="0" dirty="0" err="1">
                <a:solidFill>
                  <a:srgbClr val="24292F"/>
                </a:solidFill>
                <a:effectLst/>
                <a:latin typeface="ui-monospace"/>
              </a:rPr>
              <a:t>perf_threshold</a:t>
            </a:r>
            <a:r>
              <a:rPr lang="en-US" b="0" i="0" dirty="0">
                <a:solidFill>
                  <a:srgbClr val="24292F"/>
                </a:solidFill>
                <a:effectLst/>
                <a:latin typeface="ui-monospace"/>
              </a:rPr>
              <a:t>: 0.3(0.45)</a:t>
            </a:r>
            <a:endParaRPr lang="en-US" b="1" i="0" dirty="0">
              <a:solidFill>
                <a:srgbClr val="24292F"/>
              </a:solidFill>
              <a:effectLst/>
              <a:latin typeface="ui-monospace"/>
            </a:endParaRPr>
          </a:p>
          <a:p>
            <a:pPr marL="1463040" lvl="1" indent="0">
              <a:buNone/>
            </a:pPr>
            <a:endParaRPr lang="en-US" dirty="0"/>
          </a:p>
        </p:txBody>
      </p:sp>
    </p:spTree>
    <p:extLst>
      <p:ext uri="{BB962C8B-B14F-4D97-AF65-F5344CB8AC3E}">
        <p14:creationId xmlns:p14="http://schemas.microsoft.com/office/powerpoint/2010/main" val="193375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74BFB-1D36-4F9F-A402-9D49990783FF}"/>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3AAD9CE4-5029-410B-9DE3-3F5FF205A3B2}"/>
              </a:ext>
            </a:extLst>
          </p:cNvPr>
          <p:cNvSpPr>
            <a:spLocks noGrp="1"/>
          </p:cNvSpPr>
          <p:nvPr>
            <p:ph idx="1"/>
          </p:nvPr>
        </p:nvSpPr>
        <p:spPr/>
        <p:txBody>
          <a:bodyPr>
            <a:normAutofit lnSpcReduction="10000"/>
          </a:bodyPr>
          <a:lstStyle/>
          <a:p>
            <a:r>
              <a:rPr lang="en-US" dirty="0"/>
              <a:t>Title?</a:t>
            </a:r>
          </a:p>
          <a:p>
            <a:r>
              <a:rPr lang="en-US" dirty="0"/>
              <a:t>Authors, presenter? </a:t>
            </a:r>
          </a:p>
          <a:p>
            <a:pPr lvl="1"/>
            <a:r>
              <a:rPr lang="en-US" b="0" i="0" dirty="0">
                <a:solidFill>
                  <a:srgbClr val="5A5A5A"/>
                </a:solidFill>
                <a:effectLst/>
                <a:latin typeface="-apple-system"/>
              </a:rPr>
              <a:t>All attendees will be required to register as a participant or spectator to gain access to the event.</a:t>
            </a:r>
            <a:endParaRPr lang="en-US" dirty="0"/>
          </a:p>
          <a:p>
            <a:r>
              <a:rPr lang="en-US" dirty="0"/>
              <a:t>Which Organization logos?</a:t>
            </a:r>
          </a:p>
          <a:p>
            <a:r>
              <a:rPr lang="en-US" dirty="0"/>
              <a:t>Which organization template?</a:t>
            </a:r>
          </a:p>
          <a:p>
            <a:r>
              <a:rPr lang="en-US" dirty="0"/>
              <a:t>Group name?</a:t>
            </a:r>
          </a:p>
          <a:p>
            <a:r>
              <a:rPr lang="en-US" dirty="0"/>
              <a:t>Need help on GMD</a:t>
            </a:r>
          </a:p>
        </p:txBody>
      </p:sp>
    </p:spTree>
    <p:extLst>
      <p:ext uri="{BB962C8B-B14F-4D97-AF65-F5344CB8AC3E}">
        <p14:creationId xmlns:p14="http://schemas.microsoft.com/office/powerpoint/2010/main" val="2546530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74BFB-1D36-4F9F-A402-9D49990783FF}"/>
              </a:ext>
            </a:extLst>
          </p:cNvPr>
          <p:cNvSpPr>
            <a:spLocks noGrp="1"/>
          </p:cNvSpPr>
          <p:nvPr>
            <p:ph type="title"/>
          </p:nvPr>
        </p:nvSpPr>
        <p:spPr/>
        <p:txBody>
          <a:bodyPr/>
          <a:lstStyle/>
          <a:p>
            <a:r>
              <a:rPr lang="en-US" dirty="0"/>
              <a:t>Content</a:t>
            </a:r>
          </a:p>
        </p:txBody>
      </p:sp>
      <p:sp>
        <p:nvSpPr>
          <p:cNvPr id="3" name="Content Placeholder 2">
            <a:extLst>
              <a:ext uri="{FF2B5EF4-FFF2-40B4-BE49-F238E27FC236}">
                <a16:creationId xmlns:a16="http://schemas.microsoft.com/office/drawing/2014/main" id="{3AAD9CE4-5029-410B-9DE3-3F5FF205A3B2}"/>
              </a:ext>
            </a:extLst>
          </p:cNvPr>
          <p:cNvSpPr>
            <a:spLocks noGrp="1"/>
          </p:cNvSpPr>
          <p:nvPr>
            <p:ph idx="1"/>
          </p:nvPr>
        </p:nvSpPr>
        <p:spPr/>
        <p:txBody>
          <a:bodyPr>
            <a:normAutofit/>
          </a:bodyPr>
          <a:lstStyle/>
          <a:p>
            <a:r>
              <a:rPr lang="en-US" sz="9600" dirty="0"/>
              <a:t>Experts in fields from machine learning to cancer biology with a goal to accelerate drug discovery (</a:t>
            </a:r>
            <a:r>
              <a:rPr lang="en-US" sz="9600" dirty="0">
                <a:hlinkClick r:id="rId2"/>
              </a:rPr>
              <a:t>www.atomscience.org</a:t>
            </a:r>
            <a:r>
              <a:rPr lang="en-US" sz="9600" dirty="0"/>
              <a:t>)</a:t>
            </a:r>
          </a:p>
          <a:p>
            <a:r>
              <a:rPr lang="en-US" sz="9600" dirty="0"/>
              <a:t>Founding members + AMPL team + DILI, PK, GMD teams</a:t>
            </a:r>
            <a:endParaRPr lang="en-US" sz="2400" dirty="0"/>
          </a:p>
        </p:txBody>
      </p:sp>
    </p:spTree>
    <p:extLst>
      <p:ext uri="{BB962C8B-B14F-4D97-AF65-F5344CB8AC3E}">
        <p14:creationId xmlns:p14="http://schemas.microsoft.com/office/powerpoint/2010/main" val="854064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AF512-ECC8-45AA-9FF6-2D7D03E2764B}"/>
              </a:ext>
            </a:extLst>
          </p:cNvPr>
          <p:cNvSpPr>
            <a:spLocks noGrp="1"/>
          </p:cNvSpPr>
          <p:nvPr>
            <p:ph type="title"/>
          </p:nvPr>
        </p:nvSpPr>
        <p:spPr/>
        <p:txBody>
          <a:bodyPr/>
          <a:lstStyle/>
          <a:p>
            <a:endParaRPr lang="en-US" dirty="0"/>
          </a:p>
        </p:txBody>
      </p:sp>
      <p:pic>
        <p:nvPicPr>
          <p:cNvPr id="4" name="Content Placeholder 3">
            <a:extLst>
              <a:ext uri="{FF2B5EF4-FFF2-40B4-BE49-F238E27FC236}">
                <a16:creationId xmlns:a16="http://schemas.microsoft.com/office/drawing/2014/main" id="{45DCC0A5-572D-4A37-84B5-7381B470BA31}"/>
              </a:ext>
            </a:extLst>
          </p:cNvPr>
          <p:cNvPicPr>
            <a:picLocks noGrp="1" noChangeAspect="1"/>
          </p:cNvPicPr>
          <p:nvPr>
            <p:ph idx="1"/>
          </p:nvPr>
        </p:nvPicPr>
        <p:blipFill>
          <a:blip r:embed="rId2"/>
          <a:stretch>
            <a:fillRect/>
          </a:stretch>
        </p:blipFill>
        <p:spPr>
          <a:xfrm>
            <a:off x="634143" y="7505133"/>
            <a:ext cx="11856298" cy="5459752"/>
          </a:xfrm>
          <a:prstGeom prst="rect">
            <a:avLst/>
          </a:prstGeom>
        </p:spPr>
      </p:pic>
      <p:sp>
        <p:nvSpPr>
          <p:cNvPr id="6" name="TextBox 5">
            <a:extLst>
              <a:ext uri="{FF2B5EF4-FFF2-40B4-BE49-F238E27FC236}">
                <a16:creationId xmlns:a16="http://schemas.microsoft.com/office/drawing/2014/main" id="{9C78AD99-C3A0-4BA4-BCB1-713AE0743224}"/>
              </a:ext>
            </a:extLst>
          </p:cNvPr>
          <p:cNvSpPr txBox="1"/>
          <p:nvPr/>
        </p:nvSpPr>
        <p:spPr>
          <a:xfrm>
            <a:off x="634143" y="14050989"/>
            <a:ext cx="11253057" cy="3785652"/>
          </a:xfrm>
          <a:prstGeom prst="rect">
            <a:avLst/>
          </a:prstGeom>
          <a:solidFill>
            <a:schemeClr val="bg1">
              <a:lumMod val="85000"/>
            </a:schemeClr>
          </a:solidFill>
        </p:spPr>
        <p:txBody>
          <a:bodyPr wrap="square">
            <a:spAutoFit/>
          </a:bodyPr>
          <a:lstStyle/>
          <a:p>
            <a:r>
              <a:rPr lang="en-US" sz="6000" dirty="0"/>
              <a:t>The ATOM molecular design process integrates predictive models, multi-parameter optimization, and active learning</a:t>
            </a:r>
            <a:endParaRPr lang="en-US" dirty="0"/>
          </a:p>
        </p:txBody>
      </p:sp>
      <p:grpSp>
        <p:nvGrpSpPr>
          <p:cNvPr id="7" name="Group 6">
            <a:extLst>
              <a:ext uri="{FF2B5EF4-FFF2-40B4-BE49-F238E27FC236}">
                <a16:creationId xmlns:a16="http://schemas.microsoft.com/office/drawing/2014/main" id="{4F042A2D-3026-4E35-A346-64381D50832D}"/>
              </a:ext>
            </a:extLst>
          </p:cNvPr>
          <p:cNvGrpSpPr/>
          <p:nvPr/>
        </p:nvGrpSpPr>
        <p:grpSpPr>
          <a:xfrm>
            <a:off x="13288546" y="7374504"/>
            <a:ext cx="15743654" cy="4406479"/>
            <a:chOff x="379258" y="2262556"/>
            <a:chExt cx="11425880" cy="2372726"/>
          </a:xfrm>
        </p:grpSpPr>
        <p:graphicFrame>
          <p:nvGraphicFramePr>
            <p:cNvPr id="8" name="Content Placeholder 4">
              <a:extLst>
                <a:ext uri="{FF2B5EF4-FFF2-40B4-BE49-F238E27FC236}">
                  <a16:creationId xmlns:a16="http://schemas.microsoft.com/office/drawing/2014/main" id="{9C69E91E-880E-4B85-919D-E88170E72481}"/>
                </a:ext>
              </a:extLst>
            </p:cNvPr>
            <p:cNvGraphicFramePr>
              <a:graphicFrameLocks/>
            </p:cNvGraphicFramePr>
            <p:nvPr/>
          </p:nvGraphicFramePr>
          <p:xfrm>
            <a:off x="379258" y="2262556"/>
            <a:ext cx="11425880" cy="13262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an 6">
              <a:extLst>
                <a:ext uri="{FF2B5EF4-FFF2-40B4-BE49-F238E27FC236}">
                  <a16:creationId xmlns:a16="http://schemas.microsoft.com/office/drawing/2014/main" id="{0DB245A1-B2C0-4112-B09F-5CF30DDFC672}"/>
                </a:ext>
              </a:extLst>
            </p:cNvPr>
            <p:cNvSpPr/>
            <p:nvPr/>
          </p:nvSpPr>
          <p:spPr>
            <a:xfrm>
              <a:off x="1942593" y="3943620"/>
              <a:ext cx="1066800" cy="691662"/>
            </a:xfrm>
            <a:prstGeom prst="ca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2331720"/>
              <a:r>
                <a:rPr lang="en-US" sz="3570" dirty="0">
                  <a:solidFill>
                    <a:srgbClr val="FFFFFF"/>
                  </a:solidFill>
                  <a:latin typeface="Arial" panose="020B0604020202020204"/>
                </a:rPr>
                <a:t>Data Lake</a:t>
              </a:r>
            </a:p>
          </p:txBody>
        </p:sp>
        <p:cxnSp>
          <p:nvCxnSpPr>
            <p:cNvPr id="10" name="Connector: Elbow 125">
              <a:extLst>
                <a:ext uri="{FF2B5EF4-FFF2-40B4-BE49-F238E27FC236}">
                  <a16:creationId xmlns:a16="http://schemas.microsoft.com/office/drawing/2014/main" id="{570D879D-D642-4229-B406-B2FC60609F00}"/>
                </a:ext>
              </a:extLst>
            </p:cNvPr>
            <p:cNvCxnSpPr>
              <a:cxnSpLocks/>
              <a:endCxn id="9" idx="2"/>
            </p:cNvCxnSpPr>
            <p:nvPr/>
          </p:nvCxnSpPr>
          <p:spPr>
            <a:xfrm rot="16200000" flipH="1">
              <a:off x="1275396" y="3622254"/>
              <a:ext cx="812716" cy="521678"/>
            </a:xfrm>
            <a:prstGeom prst="bentConnector2">
              <a:avLst/>
            </a:prstGeom>
            <a:ln w="57150">
              <a:solidFill>
                <a:schemeClr val="tx2"/>
              </a:solidFill>
              <a:headEnd type="triangle"/>
              <a:tailEnd type="triangle"/>
            </a:ln>
          </p:spPr>
          <p:style>
            <a:lnRef idx="1">
              <a:schemeClr val="accent2"/>
            </a:lnRef>
            <a:fillRef idx="0">
              <a:schemeClr val="accent2"/>
            </a:fillRef>
            <a:effectRef idx="0">
              <a:schemeClr val="accent2"/>
            </a:effectRef>
            <a:fontRef idx="minor">
              <a:schemeClr val="tx1"/>
            </a:fontRef>
          </p:style>
        </p:cxnSp>
        <p:cxnSp>
          <p:nvCxnSpPr>
            <p:cNvPr id="11" name="Connector: Elbow 125">
              <a:extLst>
                <a:ext uri="{FF2B5EF4-FFF2-40B4-BE49-F238E27FC236}">
                  <a16:creationId xmlns:a16="http://schemas.microsoft.com/office/drawing/2014/main" id="{CDB9CCBF-42BE-443C-89E5-76A72BF2DAF2}"/>
                </a:ext>
              </a:extLst>
            </p:cNvPr>
            <p:cNvCxnSpPr>
              <a:cxnSpLocks/>
              <a:stCxn id="9" idx="4"/>
            </p:cNvCxnSpPr>
            <p:nvPr/>
          </p:nvCxnSpPr>
          <p:spPr>
            <a:xfrm flipV="1">
              <a:off x="3009393" y="3482412"/>
              <a:ext cx="521679" cy="807039"/>
            </a:xfrm>
            <a:prstGeom prst="bentConnector2">
              <a:avLst/>
            </a:prstGeom>
            <a:ln w="57150">
              <a:solidFill>
                <a:schemeClr val="tx2"/>
              </a:solidFill>
              <a:headEnd type="triangle"/>
              <a:tailEnd type="triangle"/>
            </a:ln>
          </p:spPr>
          <p:style>
            <a:lnRef idx="1">
              <a:schemeClr val="accent2"/>
            </a:lnRef>
            <a:fillRef idx="0">
              <a:schemeClr val="accent2"/>
            </a:fillRef>
            <a:effectRef idx="0">
              <a:schemeClr val="accent2"/>
            </a:effectRef>
            <a:fontRef idx="minor">
              <a:schemeClr val="tx1"/>
            </a:fontRef>
          </p:style>
        </p:cxnSp>
        <p:sp>
          <p:nvSpPr>
            <p:cNvPr id="12" name="Can 45">
              <a:extLst>
                <a:ext uri="{FF2B5EF4-FFF2-40B4-BE49-F238E27FC236}">
                  <a16:creationId xmlns:a16="http://schemas.microsoft.com/office/drawing/2014/main" id="{C5ED72A5-A20D-4301-804E-2C7B4737F2E2}"/>
                </a:ext>
              </a:extLst>
            </p:cNvPr>
            <p:cNvSpPr/>
            <p:nvPr/>
          </p:nvSpPr>
          <p:spPr>
            <a:xfrm>
              <a:off x="6265976" y="3943620"/>
              <a:ext cx="1066800" cy="691662"/>
            </a:xfrm>
            <a:prstGeom prst="can">
              <a:avLst/>
            </a:prstGeom>
            <a:solidFill>
              <a:schemeClr val="accent2"/>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2331720"/>
              <a:r>
                <a:rPr lang="en-US" sz="3570" dirty="0">
                  <a:solidFill>
                    <a:srgbClr val="FFFFFF"/>
                  </a:solidFill>
                  <a:latin typeface="Arial" panose="020B0604020202020204"/>
                </a:rPr>
                <a:t>Model Zoo</a:t>
              </a:r>
            </a:p>
          </p:txBody>
        </p:sp>
        <p:cxnSp>
          <p:nvCxnSpPr>
            <p:cNvPr id="13" name="Connector: Elbow 125">
              <a:extLst>
                <a:ext uri="{FF2B5EF4-FFF2-40B4-BE49-F238E27FC236}">
                  <a16:creationId xmlns:a16="http://schemas.microsoft.com/office/drawing/2014/main" id="{6D56F766-CD0E-4039-8A3A-07D04F511A9C}"/>
                </a:ext>
              </a:extLst>
            </p:cNvPr>
            <p:cNvCxnSpPr>
              <a:cxnSpLocks/>
              <a:endCxn id="12" idx="2"/>
            </p:cNvCxnSpPr>
            <p:nvPr/>
          </p:nvCxnSpPr>
          <p:spPr>
            <a:xfrm rot="16200000" flipH="1">
              <a:off x="5598779" y="3622254"/>
              <a:ext cx="812716" cy="521678"/>
            </a:xfrm>
            <a:prstGeom prst="bentConnector2">
              <a:avLst/>
            </a:prstGeom>
            <a:ln w="57150">
              <a:solidFill>
                <a:schemeClr val="tx2"/>
              </a:solidFill>
              <a:headEnd type="triangle"/>
              <a:tailEnd type="triangle"/>
            </a:ln>
          </p:spPr>
          <p:style>
            <a:lnRef idx="1">
              <a:schemeClr val="accent2"/>
            </a:lnRef>
            <a:fillRef idx="0">
              <a:schemeClr val="accent2"/>
            </a:fillRef>
            <a:effectRef idx="0">
              <a:schemeClr val="accent2"/>
            </a:effectRef>
            <a:fontRef idx="minor">
              <a:schemeClr val="tx1"/>
            </a:fontRef>
          </p:style>
        </p:cxnSp>
        <p:cxnSp>
          <p:nvCxnSpPr>
            <p:cNvPr id="14" name="Connector: Elbow 125">
              <a:extLst>
                <a:ext uri="{FF2B5EF4-FFF2-40B4-BE49-F238E27FC236}">
                  <a16:creationId xmlns:a16="http://schemas.microsoft.com/office/drawing/2014/main" id="{B7D5F4E4-0869-411F-A7BC-034D3340BC12}"/>
                </a:ext>
              </a:extLst>
            </p:cNvPr>
            <p:cNvCxnSpPr>
              <a:cxnSpLocks/>
            </p:cNvCxnSpPr>
            <p:nvPr/>
          </p:nvCxnSpPr>
          <p:spPr>
            <a:xfrm flipV="1">
              <a:off x="7332776" y="3482412"/>
              <a:ext cx="521679" cy="807039"/>
            </a:xfrm>
            <a:prstGeom prst="bentConnector2">
              <a:avLst/>
            </a:prstGeom>
            <a:ln w="57150">
              <a:solidFill>
                <a:schemeClr val="tx2"/>
              </a:solidFill>
              <a:headEnd type="triangle"/>
              <a:tailEnd type="triangle"/>
            </a:ln>
          </p:spPr>
          <p:style>
            <a:lnRef idx="1">
              <a:schemeClr val="accent2"/>
            </a:lnRef>
            <a:fillRef idx="0">
              <a:schemeClr val="accent2"/>
            </a:fillRef>
            <a:effectRef idx="0">
              <a:schemeClr val="accent2"/>
            </a:effectRef>
            <a:fontRef idx="minor">
              <a:schemeClr val="tx1"/>
            </a:fontRef>
          </p:style>
        </p:cxnSp>
        <p:sp>
          <p:nvSpPr>
            <p:cNvPr id="15" name="Can 50">
              <a:extLst>
                <a:ext uri="{FF2B5EF4-FFF2-40B4-BE49-F238E27FC236}">
                  <a16:creationId xmlns:a16="http://schemas.microsoft.com/office/drawing/2014/main" id="{DA8242D6-1430-40DF-ACC5-660F7DD4E557}"/>
                </a:ext>
              </a:extLst>
            </p:cNvPr>
            <p:cNvSpPr/>
            <p:nvPr/>
          </p:nvSpPr>
          <p:spPr>
            <a:xfrm>
              <a:off x="8789377" y="3943619"/>
              <a:ext cx="1066800" cy="691662"/>
            </a:xfrm>
            <a:prstGeom prst="can">
              <a:avLst/>
            </a:prstGeom>
            <a:solidFill>
              <a:schemeClr val="accent2"/>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2331720"/>
              <a:r>
                <a:rPr lang="en-US" sz="3570" dirty="0">
                  <a:solidFill>
                    <a:srgbClr val="FFFFFF"/>
                  </a:solidFill>
                  <a:latin typeface="Arial" panose="020B0604020202020204"/>
                </a:rPr>
                <a:t>Results DB</a:t>
              </a:r>
            </a:p>
          </p:txBody>
        </p:sp>
        <p:cxnSp>
          <p:nvCxnSpPr>
            <p:cNvPr id="16" name="Connector: Elbow 125">
              <a:extLst>
                <a:ext uri="{FF2B5EF4-FFF2-40B4-BE49-F238E27FC236}">
                  <a16:creationId xmlns:a16="http://schemas.microsoft.com/office/drawing/2014/main" id="{2F76AAC1-D90E-4A2E-86B9-3930D8E3C424}"/>
                </a:ext>
              </a:extLst>
            </p:cNvPr>
            <p:cNvCxnSpPr>
              <a:cxnSpLocks/>
              <a:endCxn id="15" idx="2"/>
            </p:cNvCxnSpPr>
            <p:nvPr/>
          </p:nvCxnSpPr>
          <p:spPr>
            <a:xfrm rot="16200000" flipH="1">
              <a:off x="8122180" y="3622253"/>
              <a:ext cx="812716" cy="521678"/>
            </a:xfrm>
            <a:prstGeom prst="bentConnector2">
              <a:avLst/>
            </a:prstGeom>
            <a:ln w="57150">
              <a:solidFill>
                <a:schemeClr val="tx2"/>
              </a:solidFill>
              <a:headEnd type="triangle"/>
              <a:tailEnd type="triangle"/>
            </a:ln>
          </p:spPr>
          <p:style>
            <a:lnRef idx="1">
              <a:schemeClr val="accent2"/>
            </a:lnRef>
            <a:fillRef idx="0">
              <a:schemeClr val="accent2"/>
            </a:fillRef>
            <a:effectRef idx="0">
              <a:schemeClr val="accent2"/>
            </a:effectRef>
            <a:fontRef idx="minor">
              <a:schemeClr val="tx1"/>
            </a:fontRef>
          </p:style>
        </p:cxnSp>
        <p:cxnSp>
          <p:nvCxnSpPr>
            <p:cNvPr id="17" name="Connector: Elbow 125">
              <a:extLst>
                <a:ext uri="{FF2B5EF4-FFF2-40B4-BE49-F238E27FC236}">
                  <a16:creationId xmlns:a16="http://schemas.microsoft.com/office/drawing/2014/main" id="{9721CE36-8528-4AD4-B264-EB15C17C1C36}"/>
                </a:ext>
              </a:extLst>
            </p:cNvPr>
            <p:cNvCxnSpPr>
              <a:cxnSpLocks/>
              <a:stCxn id="15" idx="4"/>
            </p:cNvCxnSpPr>
            <p:nvPr/>
          </p:nvCxnSpPr>
          <p:spPr>
            <a:xfrm flipV="1">
              <a:off x="9856177" y="3482411"/>
              <a:ext cx="521679" cy="807039"/>
            </a:xfrm>
            <a:prstGeom prst="bentConnector2">
              <a:avLst/>
            </a:prstGeom>
            <a:ln w="57150">
              <a:solidFill>
                <a:schemeClr val="tx2"/>
              </a:solidFill>
              <a:headEnd type="triangle"/>
              <a:tailEnd type="triangle"/>
            </a:ln>
          </p:spPr>
          <p:style>
            <a:lnRef idx="1">
              <a:schemeClr val="accent2"/>
            </a:lnRef>
            <a:fillRef idx="0">
              <a:schemeClr val="accent2"/>
            </a:fillRef>
            <a:effectRef idx="0">
              <a:schemeClr val="accent2"/>
            </a:effectRef>
            <a:fontRef idx="minor">
              <a:schemeClr val="tx1"/>
            </a:fontRef>
          </p:style>
        </p:cxnSp>
      </p:grpSp>
      <p:sp>
        <p:nvSpPr>
          <p:cNvPr id="21" name="TextBox 20">
            <a:extLst>
              <a:ext uri="{FF2B5EF4-FFF2-40B4-BE49-F238E27FC236}">
                <a16:creationId xmlns:a16="http://schemas.microsoft.com/office/drawing/2014/main" id="{CA28765E-B09C-4066-8450-2C72A02D76A7}"/>
              </a:ext>
            </a:extLst>
          </p:cNvPr>
          <p:cNvSpPr txBox="1"/>
          <p:nvPr/>
        </p:nvSpPr>
        <p:spPr>
          <a:xfrm>
            <a:off x="14357395" y="13404167"/>
            <a:ext cx="9800588" cy="4154984"/>
          </a:xfrm>
          <a:prstGeom prst="rect">
            <a:avLst/>
          </a:prstGeom>
          <a:noFill/>
        </p:spPr>
        <p:txBody>
          <a:bodyPr wrap="square" rtlCol="0">
            <a:spAutoFit/>
          </a:bodyPr>
          <a:lstStyle/>
          <a:p>
            <a:r>
              <a:rPr lang="en-US" sz="4400" dirty="0">
                <a:latin typeface="+mj-lt"/>
              </a:rPr>
              <a:t>Benefits:</a:t>
            </a:r>
          </a:p>
          <a:p>
            <a:pPr marL="285750" indent="-285750">
              <a:buFont typeface="Arial" charset="0"/>
              <a:buChar char="•"/>
            </a:pPr>
            <a:r>
              <a:rPr lang="en-US" sz="4400" dirty="0"/>
              <a:t>Easy integration of diverse datasets</a:t>
            </a:r>
          </a:p>
          <a:p>
            <a:pPr marL="285750" indent="-285750">
              <a:buFont typeface="Arial" charset="0"/>
              <a:buChar char="•"/>
            </a:pPr>
            <a:r>
              <a:rPr lang="en-US" sz="4400" dirty="0"/>
              <a:t>Enables portability of models and reproducibility of results</a:t>
            </a:r>
          </a:p>
          <a:p>
            <a:pPr marL="285750" indent="-285750">
              <a:buFont typeface="Arial" charset="0"/>
              <a:buChar char="•"/>
            </a:pPr>
            <a:r>
              <a:rPr lang="en-US" sz="4400" dirty="0"/>
              <a:t>Rapid exploration of descriptors and model architectures for each data set</a:t>
            </a:r>
          </a:p>
        </p:txBody>
      </p:sp>
      <p:sp>
        <p:nvSpPr>
          <p:cNvPr id="22" name="TextBox 21">
            <a:extLst>
              <a:ext uri="{FF2B5EF4-FFF2-40B4-BE49-F238E27FC236}">
                <a16:creationId xmlns:a16="http://schemas.microsoft.com/office/drawing/2014/main" id="{DA28F100-565B-4985-9A40-770638B18657}"/>
              </a:ext>
            </a:extLst>
          </p:cNvPr>
          <p:cNvSpPr txBox="1"/>
          <p:nvPr/>
        </p:nvSpPr>
        <p:spPr>
          <a:xfrm>
            <a:off x="2318657" y="5029200"/>
            <a:ext cx="5878286" cy="1389829"/>
          </a:xfrm>
          <a:prstGeom prst="rect">
            <a:avLst/>
          </a:prstGeom>
          <a:solidFill>
            <a:schemeClr val="bg1">
              <a:lumMod val="85000"/>
            </a:schemeClr>
          </a:solidFill>
        </p:spPr>
        <p:txBody>
          <a:bodyPr vert="horz" wrap="square" lIns="292608" tIns="146304" rIns="292608" bIns="146304" rtlCol="0">
            <a:normAutofit/>
          </a:bodyPr>
          <a:lstStyle/>
          <a:p>
            <a:pPr marL="0" indent="0">
              <a:buFont typeface="Arial" panose="020B0604020202020204" pitchFamily="34" charset="0"/>
              <a:buNone/>
            </a:pPr>
            <a:r>
              <a:rPr lang="en-US" sz="6000" b="1" dirty="0">
                <a:cs typeface="Arial" panose="020B0604020202020204" pitchFamily="34" charset="0"/>
              </a:rPr>
              <a:t>ATOM Pipeline</a:t>
            </a:r>
            <a:r>
              <a:rPr lang="en-US" sz="1600" b="1" dirty="0">
                <a:cs typeface="Arial" panose="020B0604020202020204" pitchFamily="34" charset="0"/>
              </a:rPr>
              <a:t> </a:t>
            </a:r>
          </a:p>
        </p:txBody>
      </p:sp>
      <p:sp>
        <p:nvSpPr>
          <p:cNvPr id="23" name="TextBox 22">
            <a:extLst>
              <a:ext uri="{FF2B5EF4-FFF2-40B4-BE49-F238E27FC236}">
                <a16:creationId xmlns:a16="http://schemas.microsoft.com/office/drawing/2014/main" id="{67B71481-703D-43F6-B5F9-39360852600D}"/>
              </a:ext>
            </a:extLst>
          </p:cNvPr>
          <p:cNvSpPr txBox="1"/>
          <p:nvPr/>
        </p:nvSpPr>
        <p:spPr>
          <a:xfrm>
            <a:off x="17272003" y="5136854"/>
            <a:ext cx="5878286" cy="1389829"/>
          </a:xfrm>
          <a:prstGeom prst="rect">
            <a:avLst/>
          </a:prstGeom>
          <a:solidFill>
            <a:schemeClr val="bg1">
              <a:lumMod val="85000"/>
            </a:schemeClr>
          </a:solidFill>
        </p:spPr>
        <p:txBody>
          <a:bodyPr vert="horz" wrap="square" lIns="292608" tIns="146304" rIns="292608" bIns="146304" rtlCol="0">
            <a:normAutofit/>
          </a:bodyPr>
          <a:lstStyle/>
          <a:p>
            <a:pPr marL="0" indent="0">
              <a:buFont typeface="Arial" panose="020B0604020202020204" pitchFamily="34" charset="0"/>
              <a:buNone/>
            </a:pPr>
            <a:r>
              <a:rPr lang="en-US" sz="6000" b="1" dirty="0">
                <a:cs typeface="Arial" panose="020B0604020202020204" pitchFamily="34" charset="0"/>
              </a:rPr>
              <a:t>AMPL Pipeline</a:t>
            </a:r>
            <a:r>
              <a:rPr lang="en-US" sz="1600" b="1" dirty="0">
                <a:cs typeface="Arial" panose="020B0604020202020204" pitchFamily="34" charset="0"/>
              </a:rPr>
              <a:t> </a:t>
            </a:r>
          </a:p>
        </p:txBody>
      </p:sp>
    </p:spTree>
    <p:extLst>
      <p:ext uri="{BB962C8B-B14F-4D97-AF65-F5344CB8AC3E}">
        <p14:creationId xmlns:p14="http://schemas.microsoft.com/office/powerpoint/2010/main" val="31074583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solidFill>
          <a:schemeClr val="bg1">
            <a:lumMod val="85000"/>
          </a:schemeClr>
        </a:solidFill>
      </a:spPr>
      <a:bodyPr vert="horz" lIns="292608" tIns="146304" rIns="292608" bIns="146304" rtlCol="0">
        <a:normAutofit/>
      </a:bodyPr>
      <a:lstStyle>
        <a:defPPr marL="0" indent="0">
          <a:buFont typeface="Arial" panose="020B0604020202020204" pitchFamily="34" charset="0"/>
          <a:buNone/>
          <a:defRPr sz="2400" b="1" smtClean="0">
            <a:latin typeface="Arial" panose="020B0604020202020204" pitchFamily="34" charset="0"/>
            <a:cs typeface="Arial" panose="020B0604020202020204"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7760</TotalTime>
  <Words>1185</Words>
  <Application>Microsoft Office PowerPoint</Application>
  <PresentationFormat>Custom</PresentationFormat>
  <Paragraphs>164</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-apple-system</vt:lpstr>
      <vt:lpstr>Arial</vt:lpstr>
      <vt:lpstr>Arial</vt:lpstr>
      <vt:lpstr>Calibri</vt:lpstr>
      <vt:lpstr>ui-monospace</vt:lpstr>
      <vt:lpstr>Office Theme</vt:lpstr>
      <vt:lpstr>PowerPoint Presentation</vt:lpstr>
      <vt:lpstr>PowerPoint Presentation</vt:lpstr>
      <vt:lpstr>Timeline</vt:lpstr>
      <vt:lpstr>Topics</vt:lpstr>
      <vt:lpstr>AMPL New Models</vt:lpstr>
      <vt:lpstr>AMPL New Models</vt:lpstr>
      <vt:lpstr>Questions</vt:lpstr>
      <vt:lpstr>Content</vt:lpstr>
      <vt:lpstr>PowerPoint Presentation</vt:lpstr>
      <vt:lpstr>PowerPoint Presentation</vt:lpstr>
      <vt:lpstr>Neurocrine H1 Design Pilot Project-1</vt:lpstr>
      <vt:lpstr>Neurocrine H1 Design Pilot Project-2</vt:lpstr>
      <vt:lpstr>Neurocrine H1 Design Pilot Project-3</vt:lpstr>
      <vt:lpstr>Questions ?</vt:lpstr>
    </vt:vector>
  </TitlesOfParts>
  <Company>NCI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Poster Template</dc:title>
  <dc:subject>NCI Poster Template</dc:subject>
  <dc:creator>NCI</dc:creator>
  <cp:keywords>NCI Poster Template</cp:keywords>
  <cp:lastModifiedBy>Sarkar, Titli (NIH/NCI) [C]</cp:lastModifiedBy>
  <cp:revision>25</cp:revision>
  <dcterms:created xsi:type="dcterms:W3CDTF">2016-01-29T19:42:56Z</dcterms:created>
  <dcterms:modified xsi:type="dcterms:W3CDTF">2022-03-15T16:02:04Z</dcterms:modified>
  <cp:category>NCI Poster Template</cp:category>
</cp:coreProperties>
</file>

<file path=docProps/thumbnail.jpeg>
</file>